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2" r:id="rId3"/>
    <p:sldId id="283" r:id="rId4"/>
    <p:sldId id="284" r:id="rId5"/>
    <p:sldId id="285" r:id="rId6"/>
    <p:sldId id="286" r:id="rId7"/>
    <p:sldId id="287" r:id="rId8"/>
    <p:sldId id="288" r:id="rId9"/>
    <p:sldId id="289" r:id="rId10"/>
    <p:sldId id="290" r:id="rId11"/>
    <p:sldId id="291" r:id="rId12"/>
    <p:sldId id="304" r:id="rId13"/>
    <p:sldId id="292" r:id="rId14"/>
    <p:sldId id="309" r:id="rId15"/>
    <p:sldId id="293" r:id="rId16"/>
    <p:sldId id="294" r:id="rId17"/>
    <p:sldId id="310" r:id="rId18"/>
    <p:sldId id="295" r:id="rId19"/>
    <p:sldId id="311" r:id="rId20"/>
    <p:sldId id="313" r:id="rId21"/>
    <p:sldId id="312" r:id="rId22"/>
    <p:sldId id="315" r:id="rId23"/>
    <p:sldId id="316" r:id="rId24"/>
    <p:sldId id="317" r:id="rId25"/>
    <p:sldId id="314" r:id="rId26"/>
    <p:sldId id="319" r:id="rId27"/>
    <p:sldId id="318" r:id="rId28"/>
    <p:sldId id="321" r:id="rId29"/>
    <p:sldId id="308" r:id="rId30"/>
    <p:sldId id="32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08C106-2FFF-46C8-A024-D47E25C5DEF0}">
          <p14:sldIdLst>
            <p14:sldId id="256"/>
            <p14:sldId id="282"/>
            <p14:sldId id="283"/>
            <p14:sldId id="284"/>
            <p14:sldId id="285"/>
            <p14:sldId id="286"/>
            <p14:sldId id="287"/>
            <p14:sldId id="288"/>
            <p14:sldId id="289"/>
            <p14:sldId id="290"/>
            <p14:sldId id="291"/>
            <p14:sldId id="304"/>
            <p14:sldId id="292"/>
            <p14:sldId id="309"/>
            <p14:sldId id="293"/>
            <p14:sldId id="294"/>
            <p14:sldId id="310"/>
            <p14:sldId id="295"/>
            <p14:sldId id="311"/>
            <p14:sldId id="313"/>
            <p14:sldId id="312"/>
            <p14:sldId id="315"/>
            <p14:sldId id="316"/>
            <p14:sldId id="317"/>
            <p14:sldId id="314"/>
            <p14:sldId id="319"/>
            <p14:sldId id="318"/>
            <p14:sldId id="321"/>
            <p14:sldId id="308"/>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6A4C92"/>
    <a:srgbClr val="331E54"/>
    <a:srgbClr val="2B174B"/>
    <a:srgbClr val="553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9" autoAdjust="0"/>
    <p:restoredTop sz="86056" autoAdjust="0"/>
  </p:normalViewPr>
  <p:slideViewPr>
    <p:cSldViewPr snapToGrid="0" snapToObjects="1">
      <p:cViewPr varScale="1">
        <p:scale>
          <a:sx n="105" d="100"/>
          <a:sy n="105" d="100"/>
        </p:scale>
        <p:origin x="552"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ECB7F-C444-4769-8EB1-E47BF335E0B9}" type="datetimeFigureOut">
              <a:rPr lang="en-US" smtClean="0"/>
              <a:t>8/3/23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7BA96-BE00-463C-B557-7A18A63620E4}" type="slidenum">
              <a:rPr lang="en-US" smtClean="0"/>
              <a:t>‹#›</a:t>
            </a:fld>
            <a:endParaRPr lang="en-US"/>
          </a:p>
        </p:txBody>
      </p:sp>
    </p:spTree>
    <p:extLst>
      <p:ext uri="{BB962C8B-B14F-4D97-AF65-F5344CB8AC3E}">
        <p14:creationId xmlns:p14="http://schemas.microsoft.com/office/powerpoint/2010/main" val="411858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3</a:t>
            </a:fld>
            <a:endParaRPr lang="en-US"/>
          </a:p>
        </p:txBody>
      </p:sp>
    </p:spTree>
    <p:extLst>
      <p:ext uri="{BB962C8B-B14F-4D97-AF65-F5344CB8AC3E}">
        <p14:creationId xmlns:p14="http://schemas.microsoft.com/office/powerpoint/2010/main" val="376372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a similar pattern for MAPE</a:t>
            </a:r>
          </a:p>
        </p:txBody>
      </p:sp>
      <p:sp>
        <p:nvSpPr>
          <p:cNvPr id="4" name="Slide Number Placeholder 3"/>
          <p:cNvSpPr>
            <a:spLocks noGrp="1"/>
          </p:cNvSpPr>
          <p:nvPr>
            <p:ph type="sldNum" sz="quarter" idx="5"/>
          </p:nvPr>
        </p:nvSpPr>
        <p:spPr/>
        <p:txBody>
          <a:bodyPr/>
          <a:lstStyle/>
          <a:p>
            <a:fld id="{35D7BA96-BE00-463C-B557-7A18A63620E4}" type="slidenum">
              <a:rPr lang="en-US" smtClean="0"/>
              <a:t>20</a:t>
            </a:fld>
            <a:endParaRPr lang="en-US"/>
          </a:p>
        </p:txBody>
      </p:sp>
    </p:spTree>
    <p:extLst>
      <p:ext uri="{BB962C8B-B14F-4D97-AF65-F5344CB8AC3E}">
        <p14:creationId xmlns:p14="http://schemas.microsoft.com/office/powerpoint/2010/main" val="201881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The equal weights were revised based on each method’s contribution to the sum of all the RMSE(s). If a method had a greater error share this implies a worse forecast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The optimal share for such a method would be adjusted down from equal weight by the same excess error contribution amount.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Example: if the RMSE contribution was 25%, the equal weight 33% would be adjusted up by 8% to 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The  second optimal weight was done by </a:t>
            </a:r>
            <a:r>
              <a:rPr lang="en-US" sz="1200" dirty="0" err="1">
                <a:latin typeface="Bookman Old Style" panose="02050604050505020204" pitchFamily="18" charset="0"/>
              </a:rPr>
              <a:t>thaking</a:t>
            </a:r>
            <a:r>
              <a:rPr lang="en-US" sz="1200" dirty="0">
                <a:latin typeface="Bookman Old Style" panose="02050604050505020204" pitchFamily="18" charset="0"/>
              </a:rPr>
              <a:t> the three months that have passed since data collection and doing a similar error share analysis and weighting.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Bookman Old Style" panose="02050604050505020204" pitchFamily="18" charset="0"/>
              </a:rPr>
              <a:t>Sio</a:t>
            </a:r>
            <a:r>
              <a:rPr lang="en-US" sz="1200" dirty="0">
                <a:latin typeface="Bookman Old Style" panose="02050604050505020204" pitchFamily="18" charset="0"/>
              </a:rPr>
              <a:t> instead of using the IS range I used the range of May-July 2023. Came close to equal weighting.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Most performed pretty similarly on the IS range being off by about 40k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Optimal weighting 1 performed better on IS which makes sense </a:t>
            </a:r>
            <a:r>
              <a:rPr lang="en-US" sz="1200" dirty="0" err="1">
                <a:latin typeface="Bookman Old Style" panose="02050604050505020204" pitchFamily="18" charset="0"/>
              </a:rPr>
              <a:t>bc</a:t>
            </a:r>
            <a:r>
              <a:rPr lang="en-US" sz="1200" dirty="0">
                <a:latin typeface="Bookman Old Style" panose="02050604050505020204" pitchFamily="18" charset="0"/>
              </a:rPr>
              <a:t> it was modeled based on it</a:t>
            </a:r>
          </a:p>
          <a:p>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21</a:t>
            </a:fld>
            <a:endParaRPr lang="en-US"/>
          </a:p>
        </p:txBody>
      </p:sp>
    </p:spTree>
    <p:extLst>
      <p:ext uri="{BB962C8B-B14F-4D97-AF65-F5344CB8AC3E}">
        <p14:creationId xmlns:p14="http://schemas.microsoft.com/office/powerpoint/2010/main" val="413757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The equal weights were revised based on each method’s contribution to the sum of all the RMSE(s). If a method had a greater error share this implies a worse forecast performance. The optimal share for such a method would be adjusted down from equal weight by the same excess error contribution amount.  Example: if the RMSE contribution was 43%, the equal weight 33% would be adjusted down by 10% to 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Optimal weighting 1 performed better on IS which makes sense </a:t>
            </a:r>
            <a:r>
              <a:rPr lang="en-US" sz="1200" dirty="0" err="1">
                <a:latin typeface="Bookman Old Style" panose="02050604050505020204" pitchFamily="18" charset="0"/>
              </a:rPr>
              <a:t>bc</a:t>
            </a:r>
            <a:r>
              <a:rPr lang="en-US" sz="1200" dirty="0">
                <a:latin typeface="Bookman Old Style" panose="02050604050505020204" pitchFamily="18" charset="0"/>
              </a:rPr>
              <a:t> it was modeled based on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man Old Style" panose="02050604050505020204" pitchFamily="18" charset="0"/>
              </a:rPr>
              <a:t>Again weighting performed similarly on IS</a:t>
            </a:r>
          </a:p>
          <a:p>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22</a:t>
            </a:fld>
            <a:endParaRPr lang="en-US"/>
          </a:p>
        </p:txBody>
      </p:sp>
    </p:spTree>
    <p:extLst>
      <p:ext uri="{BB962C8B-B14F-4D97-AF65-F5344CB8AC3E}">
        <p14:creationId xmlns:p14="http://schemas.microsoft.com/office/powerpoint/2010/main" val="14474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Somewhat surprised to see that all weighting schemes when visualized seem </a:t>
            </a:r>
            <a:r>
              <a:rPr lang="en-US" dirty="0" err="1"/>
              <a:t>prett</a:t>
            </a:r>
            <a:r>
              <a:rPr lang="en-US" dirty="0"/>
              <a:t> close to one another when looking at IS range. WE saw the</a:t>
            </a:r>
          </a:p>
        </p:txBody>
      </p:sp>
      <p:sp>
        <p:nvSpPr>
          <p:cNvPr id="4" name="Slide Number Placeholder 3"/>
          <p:cNvSpPr>
            <a:spLocks noGrp="1"/>
          </p:cNvSpPr>
          <p:nvPr>
            <p:ph type="sldNum" sz="quarter" idx="5"/>
          </p:nvPr>
        </p:nvSpPr>
        <p:spPr/>
        <p:txBody>
          <a:bodyPr/>
          <a:lstStyle/>
          <a:p>
            <a:fld id="{35D7BA96-BE00-463C-B557-7A18A63620E4}" type="slidenum">
              <a:rPr lang="en-US" smtClean="0"/>
              <a:t>23</a:t>
            </a:fld>
            <a:endParaRPr lang="en-US"/>
          </a:p>
        </p:txBody>
      </p:sp>
    </p:spTree>
    <p:extLst>
      <p:ext uri="{BB962C8B-B14F-4D97-AF65-F5344CB8AC3E}">
        <p14:creationId xmlns:p14="http://schemas.microsoft.com/office/powerpoint/2010/main" val="374518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combos predict a decline in sale price bottoming out near the turn of the </a:t>
            </a:r>
            <a:r>
              <a:rPr lang="en-US" dirty="0" err="1"/>
              <a:t>cal</a:t>
            </a:r>
            <a:r>
              <a:rPr lang="en-US" dirty="0"/>
              <a:t> year. Then returning for flat growth in 2024. </a:t>
            </a:r>
          </a:p>
          <a:p>
            <a:r>
              <a:rPr lang="en-US" dirty="0"/>
              <a:t>Equal weight is most bullish, followed by optimal 1 and optimal 2 which is based on more recent data</a:t>
            </a:r>
          </a:p>
        </p:txBody>
      </p:sp>
      <p:sp>
        <p:nvSpPr>
          <p:cNvPr id="4" name="Slide Number Placeholder 3"/>
          <p:cNvSpPr>
            <a:spLocks noGrp="1"/>
          </p:cNvSpPr>
          <p:nvPr>
            <p:ph type="sldNum" sz="quarter" idx="5"/>
          </p:nvPr>
        </p:nvSpPr>
        <p:spPr/>
        <p:txBody>
          <a:bodyPr/>
          <a:lstStyle/>
          <a:p>
            <a:fld id="{35D7BA96-BE00-463C-B557-7A18A63620E4}" type="slidenum">
              <a:rPr lang="en-US" smtClean="0"/>
              <a:t>24</a:t>
            </a:fld>
            <a:endParaRPr lang="en-US"/>
          </a:p>
        </p:txBody>
      </p:sp>
    </p:spTree>
    <p:extLst>
      <p:ext uri="{BB962C8B-B14F-4D97-AF65-F5344CB8AC3E}">
        <p14:creationId xmlns:p14="http://schemas.microsoft.com/office/powerpoint/2010/main" val="56975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 actually performs better but probably because it uses an intervention variable for the 2</a:t>
            </a:r>
            <a:r>
              <a:rPr lang="en-US" baseline="30000" dirty="0"/>
              <a:t>nd</a:t>
            </a:r>
            <a:r>
              <a:rPr lang="en-US" dirty="0"/>
              <a:t> year post COVID</a:t>
            </a:r>
          </a:p>
          <a:p>
            <a:r>
              <a:rPr lang="en-US" dirty="0"/>
              <a:t>Combinations performs </a:t>
            </a:r>
            <a:r>
              <a:rPr lang="en-US" dirty="0" err="1"/>
              <a:t>similalrly</a:t>
            </a:r>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25</a:t>
            </a:fld>
            <a:endParaRPr lang="en-US"/>
          </a:p>
        </p:txBody>
      </p:sp>
    </p:spTree>
    <p:extLst>
      <p:ext uri="{BB962C8B-B14F-4D97-AF65-F5344CB8AC3E}">
        <p14:creationId xmlns:p14="http://schemas.microsoft.com/office/powerpoint/2010/main" val="44718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strengths and weakness:</a:t>
            </a:r>
          </a:p>
          <a:p>
            <a:r>
              <a:rPr lang="en-US" dirty="0"/>
              <a:t>VAR: Takes in to account multi-directional dynamics. Has intervention variable. Best performance of IS</a:t>
            </a:r>
          </a:p>
          <a:p>
            <a:r>
              <a:rPr lang="en-US" dirty="0"/>
              <a:t>Equal Weight: Empirics tells us this is the best combination. Don’t try and beat it. Incorporated the optimistic structural.</a:t>
            </a:r>
          </a:p>
          <a:p>
            <a:r>
              <a:rPr lang="en-US" dirty="0"/>
              <a:t>Subjective: Incorporates my gut thinking. But the weights I used were not too sophisticated and highly dependent on recent history and just using different scalars.</a:t>
            </a:r>
          </a:p>
        </p:txBody>
      </p:sp>
      <p:sp>
        <p:nvSpPr>
          <p:cNvPr id="4" name="Slide Number Placeholder 3"/>
          <p:cNvSpPr>
            <a:spLocks noGrp="1"/>
          </p:cNvSpPr>
          <p:nvPr>
            <p:ph type="sldNum" sz="quarter" idx="5"/>
          </p:nvPr>
        </p:nvSpPr>
        <p:spPr/>
        <p:txBody>
          <a:bodyPr/>
          <a:lstStyle/>
          <a:p>
            <a:fld id="{35D7BA96-BE00-463C-B557-7A18A63620E4}" type="slidenum">
              <a:rPr lang="en-US" smtClean="0"/>
              <a:t>26</a:t>
            </a:fld>
            <a:endParaRPr lang="en-US"/>
          </a:p>
        </p:txBody>
      </p:sp>
    </p:spTree>
    <p:extLst>
      <p:ext uri="{BB962C8B-B14F-4D97-AF65-F5344CB8AC3E}">
        <p14:creationId xmlns:p14="http://schemas.microsoft.com/office/powerpoint/2010/main" val="103412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27</a:t>
            </a:fld>
            <a:endParaRPr lang="en-US"/>
          </a:p>
        </p:txBody>
      </p:sp>
    </p:spTree>
    <p:extLst>
      <p:ext uri="{BB962C8B-B14F-4D97-AF65-F5344CB8AC3E}">
        <p14:creationId xmlns:p14="http://schemas.microsoft.com/office/powerpoint/2010/main" val="103790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28</a:t>
            </a:fld>
            <a:endParaRPr lang="en-US"/>
          </a:p>
        </p:txBody>
      </p:sp>
    </p:spTree>
    <p:extLst>
      <p:ext uri="{BB962C8B-B14F-4D97-AF65-F5344CB8AC3E}">
        <p14:creationId xmlns:p14="http://schemas.microsoft.com/office/powerpoint/2010/main" val="1284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29</a:t>
            </a:fld>
            <a:endParaRPr lang="en-US"/>
          </a:p>
        </p:txBody>
      </p:sp>
    </p:spTree>
    <p:extLst>
      <p:ext uri="{BB962C8B-B14F-4D97-AF65-F5344CB8AC3E}">
        <p14:creationId xmlns:p14="http://schemas.microsoft.com/office/powerpoint/2010/main" val="134491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OUT 3 TESTS PASSED AT First Differenced. Showing evidence that both Median Sale Price and Number of active listings is I(1)</a:t>
            </a:r>
          </a:p>
          <a:p>
            <a:r>
              <a:rPr lang="en-US" dirty="0"/>
              <a:t>I also did a seasonal difference to show it is stationary there.</a:t>
            </a:r>
          </a:p>
          <a:p>
            <a:r>
              <a:rPr lang="en-US" dirty="0"/>
              <a:t>Second differencing of KING_PMED shows over-differencing</a:t>
            </a:r>
          </a:p>
        </p:txBody>
      </p:sp>
      <p:sp>
        <p:nvSpPr>
          <p:cNvPr id="4" name="Slide Number Placeholder 3"/>
          <p:cNvSpPr>
            <a:spLocks noGrp="1"/>
          </p:cNvSpPr>
          <p:nvPr>
            <p:ph type="sldNum" sz="quarter" idx="5"/>
          </p:nvPr>
        </p:nvSpPr>
        <p:spPr/>
        <p:txBody>
          <a:bodyPr/>
          <a:lstStyle/>
          <a:p>
            <a:fld id="{35D7BA96-BE00-463C-B557-7A18A63620E4}" type="slidenum">
              <a:rPr lang="en-US" smtClean="0"/>
              <a:t>6</a:t>
            </a:fld>
            <a:endParaRPr lang="en-US"/>
          </a:p>
        </p:txBody>
      </p:sp>
    </p:spTree>
    <p:extLst>
      <p:ext uri="{BB962C8B-B14F-4D97-AF65-F5344CB8AC3E}">
        <p14:creationId xmlns:p14="http://schemas.microsoft.com/office/powerpoint/2010/main" val="3008051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D7BA96-BE00-463C-B557-7A18A63620E4}" type="slidenum">
              <a:rPr lang="en-US" smtClean="0"/>
              <a:t>30</a:t>
            </a:fld>
            <a:endParaRPr lang="en-US"/>
          </a:p>
        </p:txBody>
      </p:sp>
    </p:spTree>
    <p:extLst>
      <p:ext uri="{BB962C8B-B14F-4D97-AF65-F5344CB8AC3E}">
        <p14:creationId xmlns:p14="http://schemas.microsoft.com/office/powerpoint/2010/main" val="388459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what may be missing is some variable on housing stock or housing stock relative to population</a:t>
            </a:r>
          </a:p>
        </p:txBody>
      </p:sp>
      <p:sp>
        <p:nvSpPr>
          <p:cNvPr id="4" name="Slide Number Placeholder 3"/>
          <p:cNvSpPr>
            <a:spLocks noGrp="1"/>
          </p:cNvSpPr>
          <p:nvPr>
            <p:ph type="sldNum" sz="quarter" idx="5"/>
          </p:nvPr>
        </p:nvSpPr>
        <p:spPr/>
        <p:txBody>
          <a:bodyPr/>
          <a:lstStyle/>
          <a:p>
            <a:fld id="{35D7BA96-BE00-463C-B557-7A18A63620E4}" type="slidenum">
              <a:rPr lang="en-US" smtClean="0"/>
              <a:t>7</a:t>
            </a:fld>
            <a:endParaRPr lang="en-US"/>
          </a:p>
        </p:txBody>
      </p:sp>
    </p:spTree>
    <p:extLst>
      <p:ext uri="{BB962C8B-B14F-4D97-AF65-F5344CB8AC3E}">
        <p14:creationId xmlns:p14="http://schemas.microsoft.com/office/powerpoint/2010/main" val="72595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 unit root test done on these residuals and they passed the ADF test showing evidence of non-stationarity of residuals.</a:t>
            </a:r>
          </a:p>
        </p:txBody>
      </p:sp>
      <p:sp>
        <p:nvSpPr>
          <p:cNvPr id="4" name="Slide Number Placeholder 3"/>
          <p:cNvSpPr>
            <a:spLocks noGrp="1"/>
          </p:cNvSpPr>
          <p:nvPr>
            <p:ph type="sldNum" sz="quarter" idx="5"/>
          </p:nvPr>
        </p:nvSpPr>
        <p:spPr/>
        <p:txBody>
          <a:bodyPr/>
          <a:lstStyle/>
          <a:p>
            <a:fld id="{35D7BA96-BE00-463C-B557-7A18A63620E4}" type="slidenum">
              <a:rPr lang="en-US" smtClean="0"/>
              <a:t>9</a:t>
            </a:fld>
            <a:endParaRPr lang="en-US"/>
          </a:p>
        </p:txBody>
      </p:sp>
    </p:spTree>
    <p:extLst>
      <p:ext uri="{BB962C8B-B14F-4D97-AF65-F5344CB8AC3E}">
        <p14:creationId xmlns:p14="http://schemas.microsoft.com/office/powerpoint/2010/main" val="369700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is very optimistic that the accelerated growth the past 15 years will continue</a:t>
            </a:r>
          </a:p>
          <a:p>
            <a:r>
              <a:rPr lang="en-US" dirty="0"/>
              <a:t>Both VAR and my subjective predict the correction continues in 2023 and modest growth in 2024. </a:t>
            </a:r>
          </a:p>
          <a:p>
            <a:r>
              <a:rPr lang="en-US" dirty="0"/>
              <a:t>The large positive sign on the jobs exogenous variable appears to be influencing this positive outlook. </a:t>
            </a:r>
          </a:p>
          <a:p>
            <a:r>
              <a:rPr lang="en-US" dirty="0"/>
              <a:t>We exogenously forecast jobs to continue to rise and the model sees that as overcoming other influences like rising mortgage rates.</a:t>
            </a:r>
          </a:p>
        </p:txBody>
      </p:sp>
      <p:sp>
        <p:nvSpPr>
          <p:cNvPr id="4" name="Slide Number Placeholder 3"/>
          <p:cNvSpPr>
            <a:spLocks noGrp="1"/>
          </p:cNvSpPr>
          <p:nvPr>
            <p:ph type="sldNum" sz="quarter" idx="5"/>
          </p:nvPr>
        </p:nvSpPr>
        <p:spPr/>
        <p:txBody>
          <a:bodyPr/>
          <a:lstStyle/>
          <a:p>
            <a:fld id="{35D7BA96-BE00-463C-B557-7A18A63620E4}" type="slidenum">
              <a:rPr lang="en-US" smtClean="0"/>
              <a:t>14</a:t>
            </a:fld>
            <a:endParaRPr lang="en-US"/>
          </a:p>
        </p:txBody>
      </p:sp>
    </p:spTree>
    <p:extLst>
      <p:ext uri="{BB962C8B-B14F-4D97-AF65-F5344CB8AC3E}">
        <p14:creationId xmlns:p14="http://schemas.microsoft.com/office/powerpoint/2010/main" val="392373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like structural took our KDV to be endogenous</a:t>
            </a:r>
          </a:p>
          <a:p>
            <a:r>
              <a:rPr lang="en-US" dirty="0"/>
              <a:t>mortgage rates jobs, income per capita, and an intervention variable to be exogenous</a:t>
            </a:r>
          </a:p>
          <a:p>
            <a:r>
              <a:rPr lang="en-US" dirty="0"/>
              <a:t>VAR was estimated to be stable at 24 lags.</a:t>
            </a:r>
          </a:p>
          <a:p>
            <a:r>
              <a:rPr lang="en-US" dirty="0"/>
              <a:t>The lag length of 24 was found to be optimal for 2 of the four lag length criteria assessed. </a:t>
            </a:r>
          </a:p>
          <a:p>
            <a:r>
              <a:rPr lang="en-US" dirty="0"/>
              <a:t>The number of </a:t>
            </a:r>
            <a:r>
              <a:rPr lang="en-US" dirty="0" err="1"/>
              <a:t>pararameters</a:t>
            </a:r>
            <a:r>
              <a:rPr lang="en-US" dirty="0"/>
              <a:t> estimated is high at around 1/3 of our observations.</a:t>
            </a:r>
          </a:p>
        </p:txBody>
      </p:sp>
      <p:sp>
        <p:nvSpPr>
          <p:cNvPr id="4" name="Slide Number Placeholder 3"/>
          <p:cNvSpPr>
            <a:spLocks noGrp="1"/>
          </p:cNvSpPr>
          <p:nvPr>
            <p:ph type="sldNum" sz="quarter" idx="5"/>
          </p:nvPr>
        </p:nvSpPr>
        <p:spPr/>
        <p:txBody>
          <a:bodyPr/>
          <a:lstStyle/>
          <a:p>
            <a:fld id="{35D7BA96-BE00-463C-B557-7A18A63620E4}" type="slidenum">
              <a:rPr lang="en-US" smtClean="0"/>
              <a:t>15</a:t>
            </a:fld>
            <a:endParaRPr lang="en-US"/>
          </a:p>
        </p:txBody>
      </p:sp>
    </p:spTree>
    <p:extLst>
      <p:ext uri="{BB962C8B-B14F-4D97-AF65-F5344CB8AC3E}">
        <p14:creationId xmlns:p14="http://schemas.microsoft.com/office/powerpoint/2010/main" val="126984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intervention variables. The in sample errors were not that large when not using an IV.</a:t>
            </a:r>
          </a:p>
          <a:p>
            <a:r>
              <a:rPr lang="en-US" dirty="0"/>
              <a:t>We seem similar pattern to both the subjective that growth will flatten for the next year and a half.</a:t>
            </a:r>
          </a:p>
        </p:txBody>
      </p:sp>
      <p:sp>
        <p:nvSpPr>
          <p:cNvPr id="4" name="Slide Number Placeholder 3"/>
          <p:cNvSpPr>
            <a:spLocks noGrp="1"/>
          </p:cNvSpPr>
          <p:nvPr>
            <p:ph type="sldNum" sz="quarter" idx="5"/>
          </p:nvPr>
        </p:nvSpPr>
        <p:spPr/>
        <p:txBody>
          <a:bodyPr/>
          <a:lstStyle/>
          <a:p>
            <a:fld id="{35D7BA96-BE00-463C-B557-7A18A63620E4}" type="slidenum">
              <a:rPr lang="en-US" smtClean="0"/>
              <a:t>17</a:t>
            </a:fld>
            <a:endParaRPr lang="en-US"/>
          </a:p>
        </p:txBody>
      </p:sp>
    </p:spTree>
    <p:extLst>
      <p:ext uri="{BB962C8B-B14F-4D97-AF65-F5344CB8AC3E}">
        <p14:creationId xmlns:p14="http://schemas.microsoft.com/office/powerpoint/2010/main" val="306689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is very optimistic that the accelerated growth the past 15 years will continue</a:t>
            </a:r>
          </a:p>
          <a:p>
            <a:r>
              <a:rPr lang="en-US" dirty="0"/>
              <a:t>Both VAR and my subjective predict the correction continues in 2023 and modest growth in 2024. </a:t>
            </a:r>
          </a:p>
          <a:p>
            <a:r>
              <a:rPr lang="en-US" dirty="0"/>
              <a:t>The VAR shows a stead decline for the rest of 2023</a:t>
            </a:r>
          </a:p>
          <a:p>
            <a:r>
              <a:rPr lang="en-US" dirty="0"/>
              <a:t>ARIMA is somewhat more bullish then VAR and subjective </a:t>
            </a:r>
          </a:p>
        </p:txBody>
      </p:sp>
      <p:sp>
        <p:nvSpPr>
          <p:cNvPr id="4" name="Slide Number Placeholder 3"/>
          <p:cNvSpPr>
            <a:spLocks noGrp="1"/>
          </p:cNvSpPr>
          <p:nvPr>
            <p:ph type="sldNum" sz="quarter" idx="5"/>
          </p:nvPr>
        </p:nvSpPr>
        <p:spPr/>
        <p:txBody>
          <a:bodyPr/>
          <a:lstStyle/>
          <a:p>
            <a:fld id="{35D7BA96-BE00-463C-B557-7A18A63620E4}" type="slidenum">
              <a:rPr lang="en-US" smtClean="0"/>
              <a:t>18</a:t>
            </a:fld>
            <a:endParaRPr lang="en-US"/>
          </a:p>
        </p:txBody>
      </p:sp>
    </p:spTree>
    <p:extLst>
      <p:ext uri="{BB962C8B-B14F-4D97-AF65-F5344CB8AC3E}">
        <p14:creationId xmlns:p14="http://schemas.microsoft.com/office/powerpoint/2010/main" val="351807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is likely off because I didn’t use an intervention variable</a:t>
            </a:r>
          </a:p>
        </p:txBody>
      </p:sp>
      <p:sp>
        <p:nvSpPr>
          <p:cNvPr id="4" name="Slide Number Placeholder 3"/>
          <p:cNvSpPr>
            <a:spLocks noGrp="1"/>
          </p:cNvSpPr>
          <p:nvPr>
            <p:ph type="sldNum" sz="quarter" idx="5"/>
          </p:nvPr>
        </p:nvSpPr>
        <p:spPr/>
        <p:txBody>
          <a:bodyPr/>
          <a:lstStyle/>
          <a:p>
            <a:fld id="{35D7BA96-BE00-463C-B557-7A18A63620E4}" type="slidenum">
              <a:rPr lang="en-US" smtClean="0"/>
              <a:t>19</a:t>
            </a:fld>
            <a:endParaRPr lang="en-US"/>
          </a:p>
        </p:txBody>
      </p:sp>
    </p:spTree>
    <p:extLst>
      <p:ext uri="{BB962C8B-B14F-4D97-AF65-F5344CB8AC3E}">
        <p14:creationId xmlns:p14="http://schemas.microsoft.com/office/powerpoint/2010/main" val="3347893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31E5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06932"/>
            <a:ext cx="10363200" cy="1691194"/>
          </a:xfrm>
          <a:prstGeom prst="rect">
            <a:avLst/>
          </a:prstGeom>
        </p:spPr>
        <p:txBody>
          <a:bodyPr anchor="ctr">
            <a:normAutofit/>
          </a:bodyPr>
          <a:lstStyle>
            <a:lvl1pPr algn="ctr">
              <a:lnSpc>
                <a:spcPct val="100000"/>
              </a:lnSpc>
              <a:defRPr sz="4400" spc="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PROJECT</a:t>
            </a:r>
            <a:br>
              <a:rPr lang="en-US" dirty="0"/>
            </a:br>
            <a:r>
              <a:rPr lang="en-US" dirty="0"/>
              <a:t>TITLE</a:t>
            </a:r>
          </a:p>
        </p:txBody>
      </p:sp>
      <p:sp>
        <p:nvSpPr>
          <p:cNvPr id="3" name="Subtitle 2"/>
          <p:cNvSpPr>
            <a:spLocks noGrp="1"/>
          </p:cNvSpPr>
          <p:nvPr>
            <p:ph type="subTitle" idx="1"/>
          </p:nvPr>
        </p:nvSpPr>
        <p:spPr>
          <a:xfrm>
            <a:off x="1828800" y="3886201"/>
            <a:ext cx="8534400" cy="173918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i="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sz="1000" i="0" spc="3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userDrawn="1"/>
        </p:nvPicPr>
        <p:blipFill>
          <a:blip r:embed="rId2"/>
          <a:stretch>
            <a:fillRect/>
          </a:stretch>
        </p:blipFill>
        <p:spPr>
          <a:xfrm>
            <a:off x="3911600" y="3454995"/>
            <a:ext cx="4368800" cy="381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1438" y="6001753"/>
            <a:ext cx="2626377" cy="426785"/>
          </a:xfrm>
          <a:prstGeom prst="rect">
            <a:avLst/>
          </a:prstGeom>
        </p:spPr>
      </p:pic>
    </p:spTree>
    <p:extLst>
      <p:ext uri="{BB962C8B-B14F-4D97-AF65-F5344CB8AC3E}">
        <p14:creationId xmlns:p14="http://schemas.microsoft.com/office/powerpoint/2010/main" val="57387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513"/>
            <a:ext cx="10972800" cy="742184"/>
          </a:xfrm>
          <a:prstGeom prst="rect">
            <a:avLst/>
          </a:prstGeom>
        </p:spPr>
        <p:txBody>
          <a:bodyPr anchor="t">
            <a:noAutofit/>
          </a:bodyPr>
          <a:lstStyle>
            <a:lvl1pPr algn="l">
              <a:defRPr sz="4000" baseline="0">
                <a:solidFill>
                  <a:srgbClr val="331E5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609600" y="2048257"/>
            <a:ext cx="10972800" cy="3503981"/>
          </a:xfrm>
          <a:prstGeom prst="rect">
            <a:avLst/>
          </a:prstGeom>
        </p:spPr>
        <p:txBody>
          <a:bodyPr>
            <a:normAutofit/>
          </a:bodyPr>
          <a:lstStyle>
            <a:lvl1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304800" y="5743195"/>
            <a:ext cx="11582400" cy="889000"/>
          </a:xfrm>
          <a:prstGeom prst="rect">
            <a:avLst/>
          </a:prstGeom>
        </p:spPr>
      </p:pic>
      <p:sp>
        <p:nvSpPr>
          <p:cNvPr id="12" name="Text Placeholder 11"/>
          <p:cNvSpPr>
            <a:spLocks noGrp="1"/>
          </p:cNvSpPr>
          <p:nvPr>
            <p:ph type="body" sz="quarter" idx="10"/>
          </p:nvPr>
        </p:nvSpPr>
        <p:spPr>
          <a:xfrm>
            <a:off x="609600" y="1309689"/>
            <a:ext cx="109728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32783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6A4C9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1" y="1451577"/>
            <a:ext cx="10759841" cy="2015829"/>
          </a:xfrm>
          <a:prstGeom prst="rect">
            <a:avLst/>
          </a:prstGeom>
        </p:spPr>
        <p:txBody>
          <a:bodyPr anchor="t"/>
          <a:lstStyle>
            <a:lvl1pPr algn="l">
              <a:defRPr sz="4000" b="0" cap="none">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spc="300" dirty="0">
                <a:solidFill>
                  <a:srgbClr val="FFFFFF"/>
                </a:solidFill>
                <a:latin typeface="Verdana"/>
                <a:cs typeface="Verdana"/>
              </a:rPr>
              <a:t>EPERIBUS QUUNT </a:t>
            </a:r>
            <a:br>
              <a:rPr lang="en-US" sz="4000" spc="300" dirty="0">
                <a:solidFill>
                  <a:srgbClr val="FFFFFF"/>
                </a:solidFill>
                <a:latin typeface="Verdana"/>
                <a:cs typeface="Verdana"/>
              </a:rPr>
            </a:br>
            <a:r>
              <a:rPr lang="en-US" sz="4000" spc="300" dirty="0">
                <a:solidFill>
                  <a:srgbClr val="FFFFFF"/>
                </a:solidFill>
                <a:latin typeface="Verdana"/>
                <a:cs typeface="Verdana"/>
              </a:rPr>
              <a:t>MILIS MINTENT UTENDEM APIS REM?</a:t>
            </a:r>
          </a:p>
        </p:txBody>
      </p:sp>
      <p:sp>
        <p:nvSpPr>
          <p:cNvPr id="3" name="Text Placeholder 2"/>
          <p:cNvSpPr>
            <a:spLocks noGrp="1"/>
          </p:cNvSpPr>
          <p:nvPr>
            <p:ph type="body" idx="1" hasCustomPrompt="1"/>
          </p:nvPr>
        </p:nvSpPr>
        <p:spPr>
          <a:xfrm>
            <a:off x="731521" y="3557766"/>
            <a:ext cx="10759841" cy="1500187"/>
          </a:xfrm>
          <a:prstGeom prst="rect">
            <a:avLst/>
          </a:prstGeom>
        </p:spPr>
        <p:txBody>
          <a:bodyPr anchor="t">
            <a:normAutofit/>
          </a:bodyPr>
          <a:lstStyle>
            <a:lvl1pPr marL="0" indent="0">
              <a:buNone/>
              <a:defRPr sz="1800" i="1">
                <a:solidFill>
                  <a:schemeClr val="bg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i="1" dirty="0" err="1">
                <a:solidFill>
                  <a:srgbClr val="FFFFFF"/>
                </a:solidFill>
                <a:latin typeface="Times New Roman"/>
                <a:cs typeface="Times New Roman"/>
              </a:rPr>
              <a:t>Maxime</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maximil</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ictation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endis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natio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verciis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eumquis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saectatibus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eaquis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simolorum</a:t>
            </a:r>
            <a:r>
              <a:rPr lang="en-US" i="1" dirty="0">
                <a:solidFill>
                  <a:srgbClr val="FFFFFF"/>
                </a:solidFill>
                <a:latin typeface="Times New Roman"/>
                <a:cs typeface="Times New Roman"/>
              </a:rPr>
              <a:t> re </a:t>
            </a:r>
            <a:r>
              <a:rPr lang="en-US" i="1" dirty="0" err="1">
                <a:solidFill>
                  <a:srgbClr val="FFFFFF"/>
                </a:solidFill>
                <a:latin typeface="Times New Roman"/>
                <a:cs typeface="Times New Roman"/>
              </a:rPr>
              <a:t>cuptat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laute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volor</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magnis</a:t>
            </a:r>
            <a:r>
              <a:rPr lang="en-US" i="1" dirty="0">
                <a:solidFill>
                  <a:srgbClr val="FFFFFF"/>
                </a:solidFill>
                <a:latin typeface="Times New Roman"/>
                <a:cs typeface="Times New Roman"/>
              </a:rPr>
              <a:t> et </a:t>
            </a:r>
            <a:r>
              <a:rPr lang="en-US" i="1" dirty="0" err="1">
                <a:solidFill>
                  <a:srgbClr val="FFFFFF"/>
                </a:solidFill>
                <a:latin typeface="Times New Roman"/>
                <a:cs typeface="Times New Roman"/>
              </a:rPr>
              <a:t>quia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coriaecta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aut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evellaceaqui</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ducilig</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nienditis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ello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mos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volestiisin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nonsenderspe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dolorum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consequas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nimperi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omnis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dundam</a:t>
            </a:r>
            <a:r>
              <a:rPr lang="en-US" i="1" dirty="0">
                <a:solidFill>
                  <a:srgbClr val="FFFFFF"/>
                </a:solidFill>
                <a:latin typeface="Times New Roman"/>
                <a:cs typeface="Times New Roman"/>
              </a:rPr>
              <a:t> con non </a:t>
            </a:r>
            <a:r>
              <a:rPr lang="en-US" i="1" dirty="0" err="1">
                <a:solidFill>
                  <a:srgbClr val="FFFFFF"/>
                </a:solidFill>
                <a:latin typeface="Times New Roman"/>
                <a:cs typeface="Times New Roman"/>
              </a:rPr>
              <a:t>reium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fugitatus</a:t>
            </a:r>
            <a:r>
              <a:rPr lang="en-US" i="1" dirty="0">
                <a:solidFill>
                  <a:srgbClr val="FFFFFF"/>
                </a:solidFill>
                <a:latin typeface="Times New Roman"/>
                <a:cs typeface="Times New Roman"/>
              </a:rPr>
              <a:t>.</a:t>
            </a:r>
          </a:p>
        </p:txBody>
      </p:sp>
      <p:sp>
        <p:nvSpPr>
          <p:cNvPr id="9" name="Text Placeholder 8"/>
          <p:cNvSpPr>
            <a:spLocks noGrp="1"/>
          </p:cNvSpPr>
          <p:nvPr>
            <p:ph type="body" sz="quarter" idx="10" hasCustomPrompt="1"/>
          </p:nvPr>
        </p:nvSpPr>
        <p:spPr>
          <a:xfrm>
            <a:off x="730251" y="322229"/>
            <a:ext cx="10759491" cy="47514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Tree>
    <p:extLst>
      <p:ext uri="{BB962C8B-B14F-4D97-AF65-F5344CB8AC3E}">
        <p14:creationId xmlns:p14="http://schemas.microsoft.com/office/powerpoint/2010/main" val="525618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5"/>
          <a:stretch>
            <a:fillRect/>
          </a:stretch>
        </p:blipFill>
        <p:spPr>
          <a:xfrm>
            <a:off x="304800" y="5743195"/>
            <a:ext cx="11582400" cy="889000"/>
          </a:xfrm>
          <a:prstGeom prst="rect">
            <a:avLst/>
          </a:prstGeom>
        </p:spPr>
      </p:pic>
    </p:spTree>
    <p:extLst>
      <p:ext uri="{BB962C8B-B14F-4D97-AF65-F5344CB8AC3E}">
        <p14:creationId xmlns:p14="http://schemas.microsoft.com/office/powerpoint/2010/main" val="184869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4000" kern="1200">
          <a:solidFill>
            <a:srgbClr val="331E54"/>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2896" y="548034"/>
            <a:ext cx="10265664" cy="2674343"/>
          </a:xfrm>
        </p:spPr>
        <p:txBody>
          <a:bodyPr>
            <a:noAutofit/>
          </a:bodyPr>
          <a:lstStyle/>
          <a:p>
            <a:r>
              <a:rPr lang="en-US" altLang="en-US" sz="3600" dirty="0">
                <a:latin typeface="Times New Roman" panose="02020603050405020304" pitchFamily="18" charset="0"/>
                <a:cs typeface="Times New Roman" panose="02020603050405020304" pitchFamily="18" charset="0"/>
              </a:rPr>
              <a:t>Forecasting the Seattle (King Co.)</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Housing Market</a:t>
            </a:r>
          </a:p>
        </p:txBody>
      </p:sp>
      <p:sp>
        <p:nvSpPr>
          <p:cNvPr id="4" name="Subtitle 3"/>
          <p:cNvSpPr>
            <a:spLocks noGrp="1"/>
          </p:cNvSpPr>
          <p:nvPr>
            <p:ph type="subTitle" idx="1"/>
          </p:nvPr>
        </p:nvSpPr>
        <p:spPr/>
        <p:txBody>
          <a:bodyPr>
            <a:normAutofit fontScale="92500" lnSpcReduction="20000"/>
          </a:bodyPr>
          <a:lstStyle/>
          <a:p>
            <a:r>
              <a:rPr lang="en-US" sz="2800" dirty="0"/>
              <a:t>Andy Klatt</a:t>
            </a:r>
          </a:p>
          <a:p>
            <a:r>
              <a:rPr lang="en-US" sz="2800" dirty="0"/>
              <a:t>August 3, 2023</a:t>
            </a:r>
          </a:p>
          <a:p>
            <a:r>
              <a:rPr lang="en-US" sz="2800" dirty="0"/>
              <a:t>ECON 513 – Economic Modeling and Forecasting</a:t>
            </a:r>
          </a:p>
          <a:p>
            <a:r>
              <a:rPr lang="en-US" sz="2800" dirty="0"/>
              <a:t>MSQE Capstone C #4</a:t>
            </a:r>
          </a:p>
        </p:txBody>
      </p:sp>
    </p:spTree>
    <p:extLst>
      <p:ext uri="{BB962C8B-B14F-4D97-AF65-F5344CB8AC3E}">
        <p14:creationId xmlns:p14="http://schemas.microsoft.com/office/powerpoint/2010/main" val="336358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201732"/>
            <a:ext cx="10972800" cy="742184"/>
          </a:xfrm>
        </p:spPr>
        <p:txBody>
          <a:bodyPr/>
          <a:lstStyle/>
          <a:p>
            <a:pPr algn="ctr"/>
            <a:r>
              <a:rPr lang="en-US" sz="3500" dirty="0"/>
              <a:t>Median Home Price: Regression</a:t>
            </a:r>
          </a:p>
        </p:txBody>
      </p:sp>
      <p:sp>
        <p:nvSpPr>
          <p:cNvPr id="3" name="Content Placeholder 2">
            <a:extLst>
              <a:ext uri="{FF2B5EF4-FFF2-40B4-BE49-F238E27FC236}">
                <a16:creationId xmlns:a16="http://schemas.microsoft.com/office/drawing/2014/main" id="{0E48081D-219F-4586-8C78-DAA9E1CCE5A3}"/>
              </a:ext>
            </a:extLst>
          </p:cNvPr>
          <p:cNvSpPr>
            <a:spLocks noGrp="1"/>
          </p:cNvSpPr>
          <p:nvPr>
            <p:ph idx="1"/>
          </p:nvPr>
        </p:nvSpPr>
        <p:spPr>
          <a:xfrm>
            <a:off x="277473" y="1244923"/>
            <a:ext cx="11723239" cy="3503981"/>
          </a:xfrm>
        </p:spPr>
        <p:txBody>
          <a:bodyPr>
            <a:noAutofit/>
          </a:bodyPr>
          <a:lstStyle/>
          <a:p>
            <a:pPr marL="0" indent="0">
              <a:lnSpc>
                <a:spcPct val="150000"/>
              </a:lnSpc>
              <a:buNone/>
            </a:pPr>
            <a:r>
              <a:rPr lang="en-US" sz="1400" b="1" dirty="0">
                <a:solidFill>
                  <a:schemeClr val="tx1"/>
                </a:solidFill>
              </a:rPr>
              <a:t>Number of Active Listings - </a:t>
            </a:r>
            <a:r>
              <a:rPr lang="en-US" sz="1800" dirty="0">
                <a:effectLst/>
                <a:latin typeface="Calibri" panose="020F0502020204030204" pitchFamily="34" charset="0"/>
                <a:ea typeface="Times New Roman" panose="02020603050405020304" pitchFamily="18" charset="0"/>
              </a:rPr>
              <a:t>When there is more inventory, buyers have more choices and prices will decline.</a:t>
            </a:r>
            <a:endParaRPr lang="en-US" sz="1400" b="1" dirty="0">
              <a:solidFill>
                <a:schemeClr val="tx1"/>
              </a:solidFill>
            </a:endParaRPr>
          </a:p>
          <a:p>
            <a:pPr marL="0" indent="0">
              <a:lnSpc>
                <a:spcPct val="150000"/>
              </a:lnSpc>
              <a:buNone/>
            </a:pPr>
            <a:r>
              <a:rPr lang="en-US" sz="1400" b="1" dirty="0">
                <a:solidFill>
                  <a:schemeClr val="tx1"/>
                </a:solidFill>
              </a:rPr>
              <a:t>Non-Farm Jobs – </a:t>
            </a:r>
            <a:r>
              <a:rPr lang="en-US" sz="1800" dirty="0">
                <a:effectLst/>
                <a:latin typeface="Calibri" panose="020F0502020204030204" pitchFamily="34" charset="0"/>
                <a:ea typeface="Times New Roman" panose="02020603050405020304" pitchFamily="18" charset="0"/>
              </a:rPr>
              <a:t>When more jobs are created, income becomes more stable,  there will be more demand for housing and prices will rise.</a:t>
            </a:r>
            <a:endParaRPr lang="en-US" sz="1400" b="1" dirty="0">
              <a:solidFill>
                <a:schemeClr val="tx1"/>
              </a:solidFill>
            </a:endParaRPr>
          </a:p>
          <a:p>
            <a:pPr marL="0" indent="0">
              <a:lnSpc>
                <a:spcPct val="150000"/>
              </a:lnSpc>
              <a:buNone/>
            </a:pPr>
            <a:r>
              <a:rPr lang="en-US" sz="1400" b="1" dirty="0">
                <a:solidFill>
                  <a:schemeClr val="tx1"/>
                </a:solidFill>
              </a:rPr>
              <a:t>Local Equity Wealth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Many home-buyers will use stored equity that they may have received in the form of employee stock grants. The higher the stock prices for the large local corporations will result in higher demand and higher prices.</a:t>
            </a:r>
            <a:endParaRPr lang="en-US" sz="1400" b="1" dirty="0">
              <a:solidFill>
                <a:schemeClr val="tx1"/>
              </a:solidFill>
            </a:endParaRPr>
          </a:p>
          <a:p>
            <a:pPr marL="0" indent="0">
              <a:lnSpc>
                <a:spcPct val="150000"/>
              </a:lnSpc>
              <a:buNone/>
            </a:pPr>
            <a:r>
              <a:rPr lang="en-US" sz="1400" b="1" dirty="0">
                <a:solidFill>
                  <a:schemeClr val="tx1"/>
                </a:solidFill>
              </a:rPr>
              <a:t>Non-Prime Mortgage Originations – </a:t>
            </a:r>
            <a:r>
              <a:rPr lang="en-US" sz="1800" dirty="0">
                <a:solidFill>
                  <a:schemeClr val="bg1">
                    <a:lumMod val="50000"/>
                  </a:schemeClr>
                </a:solidFill>
                <a:latin typeface="Calibri" panose="020F0502020204030204" pitchFamily="34" charset="0"/>
              </a:rPr>
              <a:t>When more home-buyers can afford home via sub-prime mortgages, prices will rise as more people can afford homes through loose credit.</a:t>
            </a:r>
            <a:endParaRPr lang="en-US" sz="1400" b="1" dirty="0">
              <a:solidFill>
                <a:schemeClr val="tx1"/>
              </a:solidFill>
            </a:endParaRPr>
          </a:p>
          <a:p>
            <a:pPr marL="0" indent="0">
              <a:lnSpc>
                <a:spcPct val="150000"/>
              </a:lnSpc>
              <a:buNone/>
            </a:pPr>
            <a:r>
              <a:rPr lang="en-US" sz="1400" b="1" dirty="0">
                <a:solidFill>
                  <a:schemeClr val="tx1"/>
                </a:solidFill>
              </a:rPr>
              <a:t>Mortgage Rate -  </a:t>
            </a:r>
            <a:r>
              <a:rPr lang="en-US" sz="1800" kern="100" dirty="0">
                <a:effectLst/>
                <a:latin typeface="Calibri" panose="020F0502020204030204" pitchFamily="34" charset="0"/>
                <a:ea typeface="Times New Roman" panose="02020603050405020304" pitchFamily="18" charset="0"/>
                <a:cs typeface="Calibri" panose="020F0502020204030204" pitchFamily="34" charset="0"/>
              </a:rPr>
              <a:t>When mortgage rates rise buyers are priced out of the market due to the increased cost of credit and home prices will fall</a:t>
            </a:r>
          </a:p>
          <a:p>
            <a:pPr marL="0" indent="0">
              <a:lnSpc>
                <a:spcPct val="150000"/>
              </a:lnSpc>
              <a:buNone/>
            </a:pPr>
            <a:r>
              <a:rPr lang="en-US" sz="1800" b="1" kern="100" dirty="0">
                <a:solidFill>
                  <a:schemeClr val="tx1"/>
                </a:solidFill>
                <a:latin typeface="Calibri" panose="020F0502020204030204" pitchFamily="34" charset="0"/>
                <a:ea typeface="Calibri" panose="020F0502020204030204" pitchFamily="34" charset="0"/>
                <a:cs typeface="Calibri" panose="020F0502020204030204" pitchFamily="34" charset="0"/>
              </a:rPr>
              <a:t>REGRESSION SUMMARY: </a:t>
            </a:r>
            <a:r>
              <a:rPr lang="en-US" sz="1800" kern="100" dirty="0">
                <a:solidFill>
                  <a:schemeClr val="tx1"/>
                </a:solidFill>
                <a:latin typeface="Calibri" panose="020F0502020204030204" pitchFamily="34" charset="0"/>
                <a:ea typeface="Calibri" panose="020F0502020204030204" pitchFamily="34" charset="0"/>
                <a:cs typeface="Calibri" panose="020F0502020204030204" pitchFamily="34" charset="0"/>
              </a:rPr>
              <a:t>Assume COVID-related shocks do not need to be modeled going </a:t>
            </a:r>
            <a:r>
              <a:rPr lang="en-US" sz="1800" kern="100" dirty="0" err="1">
                <a:solidFill>
                  <a:schemeClr val="tx1"/>
                </a:solidFill>
                <a:latin typeface="Calibri" panose="020F0502020204030204" pitchFamily="34" charset="0"/>
                <a:ea typeface="Calibri" panose="020F0502020204030204" pitchFamily="34" charset="0"/>
                <a:cs typeface="Calibri" panose="020F0502020204030204" pitchFamily="34" charset="0"/>
              </a:rPr>
              <a:t>foward</a:t>
            </a:r>
            <a:endParaRPr lang="en-US"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1400" b="1" dirty="0">
              <a:solidFill>
                <a:schemeClr val="tx1"/>
              </a:solidFill>
            </a:endParaRPr>
          </a:p>
          <a:p>
            <a:pPr marL="0" indent="0">
              <a:lnSpc>
                <a:spcPct val="150000"/>
              </a:lnSpc>
              <a:buNone/>
            </a:pPr>
            <a:endParaRPr lang="en-US" sz="1400" dirty="0">
              <a:solidFill>
                <a:schemeClr val="tx1"/>
              </a:solidFill>
            </a:endParaRPr>
          </a:p>
          <a:p>
            <a:pPr marL="0" indent="0">
              <a:lnSpc>
                <a:spcPct val="150000"/>
              </a:lnSpc>
              <a:buNone/>
            </a:pPr>
            <a:r>
              <a:rPr lang="en-US" sz="1400" dirty="0">
                <a:solidFill>
                  <a:schemeClr val="tx1"/>
                </a:solidFill>
              </a:rPr>
              <a:t> </a:t>
            </a:r>
          </a:p>
          <a:p>
            <a:pPr marL="0" indent="0">
              <a:lnSpc>
                <a:spcPct val="150000"/>
              </a:lnSpc>
              <a:buNone/>
            </a:pPr>
            <a:endParaRPr lang="en-US" sz="1400" dirty="0">
              <a:solidFill>
                <a:schemeClr val="tx1"/>
              </a:solidFill>
            </a:endParaRPr>
          </a:p>
        </p:txBody>
      </p:sp>
      <p:sp>
        <p:nvSpPr>
          <p:cNvPr id="4" name="Text Placeholder 3">
            <a:extLst>
              <a:ext uri="{FF2B5EF4-FFF2-40B4-BE49-F238E27FC236}">
                <a16:creationId xmlns:a16="http://schemas.microsoft.com/office/drawing/2014/main" id="{DB578F45-D38C-422E-89B9-EE3A3D6C44E0}"/>
              </a:ext>
            </a:extLst>
          </p:cNvPr>
          <p:cNvSpPr>
            <a:spLocks noGrp="1"/>
          </p:cNvSpPr>
          <p:nvPr>
            <p:ph type="body" sz="quarter" idx="10"/>
          </p:nvPr>
        </p:nvSpPr>
        <p:spPr>
          <a:xfrm>
            <a:off x="609600" y="943916"/>
            <a:ext cx="10972800" cy="399293"/>
          </a:xfrm>
        </p:spPr>
        <p:txBody>
          <a:bodyPr/>
          <a:lstStyle/>
          <a:p>
            <a:pPr algn="ctr"/>
            <a:r>
              <a:rPr lang="en-US" dirty="0"/>
              <a:t>Causality Statements</a:t>
            </a:r>
          </a:p>
        </p:txBody>
      </p:sp>
    </p:spTree>
    <p:extLst>
      <p:ext uri="{BB962C8B-B14F-4D97-AF65-F5344CB8AC3E}">
        <p14:creationId xmlns:p14="http://schemas.microsoft.com/office/powerpoint/2010/main" val="716461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230262"/>
            <a:ext cx="10972800" cy="742184"/>
          </a:xfrm>
        </p:spPr>
        <p:txBody>
          <a:bodyPr/>
          <a:lstStyle/>
          <a:p>
            <a:pPr algn="ctr"/>
            <a:r>
              <a:rPr lang="en-US" dirty="0"/>
              <a:t>Structural Model Flowchart</a:t>
            </a:r>
          </a:p>
        </p:txBody>
      </p:sp>
      <p:sp>
        <p:nvSpPr>
          <p:cNvPr id="9" name="Oval 3">
            <a:extLst>
              <a:ext uri="{FF2B5EF4-FFF2-40B4-BE49-F238E27FC236}">
                <a16:creationId xmlns:a16="http://schemas.microsoft.com/office/drawing/2014/main" id="{5F83F140-6C6A-2BCF-E70F-46D409BC64A7}"/>
              </a:ext>
            </a:extLst>
          </p:cNvPr>
          <p:cNvSpPr>
            <a:spLocks noChangeArrowheads="1"/>
          </p:cNvSpPr>
          <p:nvPr/>
        </p:nvSpPr>
        <p:spPr bwMode="auto">
          <a:xfrm>
            <a:off x="3347370" y="2740952"/>
            <a:ext cx="1403350" cy="850900"/>
          </a:xfrm>
          <a:prstGeom prst="ellipse">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KING_PMED$</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0" name="Oval 33">
            <a:extLst>
              <a:ext uri="{FF2B5EF4-FFF2-40B4-BE49-F238E27FC236}">
                <a16:creationId xmlns:a16="http://schemas.microsoft.com/office/drawing/2014/main" id="{4D15ED18-18D4-34E4-A9A4-DB2872CE5266}"/>
              </a:ext>
            </a:extLst>
          </p:cNvPr>
          <p:cNvSpPr>
            <a:spLocks noChangeArrowheads="1"/>
          </p:cNvSpPr>
          <p:nvPr/>
        </p:nvSpPr>
        <p:spPr bwMode="auto">
          <a:xfrm>
            <a:off x="1032795" y="2726665"/>
            <a:ext cx="1403350" cy="850900"/>
          </a:xfrm>
          <a:prstGeom prst="ellipse">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KING_PAVE$</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1" name="Oval 32">
            <a:extLst>
              <a:ext uri="{FF2B5EF4-FFF2-40B4-BE49-F238E27FC236}">
                <a16:creationId xmlns:a16="http://schemas.microsoft.com/office/drawing/2014/main" id="{250DA4A9-2E0C-3DDB-6354-24FA8E5D684C}"/>
              </a:ext>
            </a:extLst>
          </p:cNvPr>
          <p:cNvSpPr>
            <a:spLocks noChangeArrowheads="1"/>
          </p:cNvSpPr>
          <p:nvPr/>
        </p:nvSpPr>
        <p:spPr bwMode="auto">
          <a:xfrm>
            <a:off x="5690520" y="2726665"/>
            <a:ext cx="1403350" cy="850900"/>
          </a:xfrm>
          <a:prstGeom prst="ellipse">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KING_ACTLIST</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2" name="Isosceles Triangle 2">
            <a:extLst>
              <a:ext uri="{FF2B5EF4-FFF2-40B4-BE49-F238E27FC236}">
                <a16:creationId xmlns:a16="http://schemas.microsoft.com/office/drawing/2014/main" id="{3B9EE797-A990-A903-C0B5-FB299B28380B}"/>
              </a:ext>
            </a:extLst>
          </p:cNvPr>
          <p:cNvSpPr>
            <a:spLocks noChangeArrowheads="1"/>
          </p:cNvSpPr>
          <p:nvPr/>
        </p:nvSpPr>
        <p:spPr bwMode="auto">
          <a:xfrm>
            <a:off x="4049045" y="1166152"/>
            <a:ext cx="1333500" cy="590550"/>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JOBS_NF</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3" name="AutoShape 30">
            <a:extLst>
              <a:ext uri="{FF2B5EF4-FFF2-40B4-BE49-F238E27FC236}">
                <a16:creationId xmlns:a16="http://schemas.microsoft.com/office/drawing/2014/main" id="{32B7E024-0BA9-1A1A-35CA-E762C9C08FE1}"/>
              </a:ext>
            </a:extLst>
          </p:cNvPr>
          <p:cNvSpPr>
            <a:spLocks noChangeArrowheads="1"/>
          </p:cNvSpPr>
          <p:nvPr/>
        </p:nvSpPr>
        <p:spPr bwMode="auto">
          <a:xfrm>
            <a:off x="2471070" y="1155040"/>
            <a:ext cx="1333500" cy="590550"/>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LEW</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4" name="Text Box 4">
            <a:extLst>
              <a:ext uri="{FF2B5EF4-FFF2-40B4-BE49-F238E27FC236}">
                <a16:creationId xmlns:a16="http://schemas.microsoft.com/office/drawing/2014/main" id="{03542B60-785F-BD0F-8A3A-5FA6F3215ADA}"/>
              </a:ext>
            </a:extLst>
          </p:cNvPr>
          <p:cNvSpPr txBox="1">
            <a:spLocks noChangeArrowheads="1"/>
          </p:cNvSpPr>
          <p:nvPr/>
        </p:nvSpPr>
        <p:spPr bwMode="auto">
          <a:xfrm>
            <a:off x="9102725" y="3459865"/>
            <a:ext cx="2984103" cy="20629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LEW = LOCALEQUITYWEALTH</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NPRIME = NPRIME_SHARE</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5" name="AutoShape 29">
            <a:extLst>
              <a:ext uri="{FF2B5EF4-FFF2-40B4-BE49-F238E27FC236}">
                <a16:creationId xmlns:a16="http://schemas.microsoft.com/office/drawing/2014/main" id="{EF9D48C4-5036-3D2F-08E8-2760E092E183}"/>
              </a:ext>
            </a:extLst>
          </p:cNvPr>
          <p:cNvSpPr>
            <a:spLocks noChangeArrowheads="1"/>
          </p:cNvSpPr>
          <p:nvPr/>
        </p:nvSpPr>
        <p:spPr bwMode="auto">
          <a:xfrm>
            <a:off x="1005808" y="1166152"/>
            <a:ext cx="1333500" cy="590550"/>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NPRIME</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6" name="AutoShape 28">
            <a:extLst>
              <a:ext uri="{FF2B5EF4-FFF2-40B4-BE49-F238E27FC236}">
                <a16:creationId xmlns:a16="http://schemas.microsoft.com/office/drawing/2014/main" id="{C75F272D-CC48-2023-77F8-5A04F8AEABA2}"/>
              </a:ext>
            </a:extLst>
          </p:cNvPr>
          <p:cNvSpPr>
            <a:spLocks noChangeArrowheads="1"/>
          </p:cNvSpPr>
          <p:nvPr/>
        </p:nvSpPr>
        <p:spPr bwMode="auto">
          <a:xfrm>
            <a:off x="5611145" y="1088365"/>
            <a:ext cx="1549400" cy="642937"/>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MRTGRT$</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7" name="Rectangle 1">
            <a:extLst>
              <a:ext uri="{FF2B5EF4-FFF2-40B4-BE49-F238E27FC236}">
                <a16:creationId xmlns:a16="http://schemas.microsoft.com/office/drawing/2014/main" id="{8FFC39CC-F6A4-80D0-48FF-28324DD37C23}"/>
              </a:ext>
            </a:extLst>
          </p:cNvPr>
          <p:cNvSpPr>
            <a:spLocks noChangeArrowheads="1"/>
          </p:cNvSpPr>
          <p:nvPr/>
        </p:nvSpPr>
        <p:spPr bwMode="auto">
          <a:xfrm>
            <a:off x="1075658" y="4126840"/>
            <a:ext cx="1355725" cy="455612"/>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KING_PAVE</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8" name="Rectangle 26">
            <a:extLst>
              <a:ext uri="{FF2B5EF4-FFF2-40B4-BE49-F238E27FC236}">
                <a16:creationId xmlns:a16="http://schemas.microsoft.com/office/drawing/2014/main" id="{128076E8-40FC-E75D-DF83-E5729E1EF4C3}"/>
              </a:ext>
            </a:extLst>
          </p:cNvPr>
          <p:cNvSpPr>
            <a:spLocks noChangeArrowheads="1"/>
          </p:cNvSpPr>
          <p:nvPr/>
        </p:nvSpPr>
        <p:spPr bwMode="auto">
          <a:xfrm>
            <a:off x="3361658" y="4079215"/>
            <a:ext cx="1355725" cy="455612"/>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KING_PMED</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28280B03-A018-066C-28D6-E68F416FD4A4}"/>
              </a:ext>
            </a:extLst>
          </p:cNvPr>
          <p:cNvSpPr>
            <a:spLocks noChangeArrowheads="1"/>
          </p:cNvSpPr>
          <p:nvPr/>
        </p:nvSpPr>
        <p:spPr bwMode="auto">
          <a:xfrm>
            <a:off x="4360880" y="5037853"/>
            <a:ext cx="1522413" cy="455613"/>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KING_SOLD_VOLUME</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20" name="AutoShape 24">
            <a:extLst>
              <a:ext uri="{FF2B5EF4-FFF2-40B4-BE49-F238E27FC236}">
                <a16:creationId xmlns:a16="http://schemas.microsoft.com/office/drawing/2014/main" id="{B130B8F3-E4A0-8130-72BA-D47BF5B395D7}"/>
              </a:ext>
            </a:extLst>
          </p:cNvPr>
          <p:cNvSpPr>
            <a:spLocks noChangeArrowheads="1"/>
          </p:cNvSpPr>
          <p:nvPr/>
        </p:nvSpPr>
        <p:spPr bwMode="auto">
          <a:xfrm>
            <a:off x="5625433" y="4023652"/>
            <a:ext cx="1611312" cy="723900"/>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KING_SOLD</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21" name="AutoShape 23">
            <a:extLst>
              <a:ext uri="{FF2B5EF4-FFF2-40B4-BE49-F238E27FC236}">
                <a16:creationId xmlns:a16="http://schemas.microsoft.com/office/drawing/2014/main" id="{996D02EC-F20A-B281-B1A4-B1529A457372}"/>
              </a:ext>
            </a:extLst>
          </p:cNvPr>
          <p:cNvSpPr>
            <a:spLocks noChangeArrowheads="1"/>
          </p:cNvSpPr>
          <p:nvPr/>
        </p:nvSpPr>
        <p:spPr bwMode="auto">
          <a:xfrm>
            <a:off x="2012562" y="4760933"/>
            <a:ext cx="1611313" cy="723900"/>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C_SEA_XCPIUAH</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22" name="AutoShape 22">
            <a:extLst>
              <a:ext uri="{FF2B5EF4-FFF2-40B4-BE49-F238E27FC236}">
                <a16:creationId xmlns:a16="http://schemas.microsoft.com/office/drawing/2014/main" id="{08EA7EF7-29FB-ACCF-C718-B379831B86E4}"/>
              </a:ext>
            </a:extLst>
          </p:cNvPr>
          <p:cNvSpPr>
            <a:spLocks noChangeArrowheads="1"/>
          </p:cNvSpPr>
          <p:nvPr/>
        </p:nvSpPr>
        <p:spPr bwMode="auto">
          <a:xfrm>
            <a:off x="8029576" y="1927359"/>
            <a:ext cx="973138" cy="576262"/>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XCPIU</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AE193366-DDB8-3F31-222A-F0BE392A5B17}"/>
              </a:ext>
            </a:extLst>
          </p:cNvPr>
          <p:cNvSpPr>
            <a:spLocks noChangeArrowheads="1"/>
          </p:cNvSpPr>
          <p:nvPr/>
        </p:nvSpPr>
        <p:spPr bwMode="auto">
          <a:xfrm>
            <a:off x="7747000" y="1174122"/>
            <a:ext cx="1355725" cy="455612"/>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MRTGRT</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24" name="AutoShape 20">
            <a:extLst>
              <a:ext uri="{FF2B5EF4-FFF2-40B4-BE49-F238E27FC236}">
                <a16:creationId xmlns:a16="http://schemas.microsoft.com/office/drawing/2014/main" id="{DBF6E8DC-D8A2-4CB8-0444-742D94C5D96E}"/>
              </a:ext>
            </a:extLst>
          </p:cNvPr>
          <p:cNvSpPr>
            <a:spLocks noChangeShapeType="1"/>
          </p:cNvSpPr>
          <p:nvPr/>
        </p:nvSpPr>
        <p:spPr bwMode="auto">
          <a:xfrm flipV="1">
            <a:off x="6925239" y="1436028"/>
            <a:ext cx="738187" cy="142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5" name="AutoShape 19">
            <a:extLst>
              <a:ext uri="{FF2B5EF4-FFF2-40B4-BE49-F238E27FC236}">
                <a16:creationId xmlns:a16="http://schemas.microsoft.com/office/drawing/2014/main" id="{7A9277A3-929F-F220-1E8C-CB6FBE51225E}"/>
              </a:ext>
            </a:extLst>
          </p:cNvPr>
          <p:cNvSpPr>
            <a:spLocks noChangeShapeType="1"/>
          </p:cNvSpPr>
          <p:nvPr/>
        </p:nvSpPr>
        <p:spPr bwMode="auto">
          <a:xfrm>
            <a:off x="2093245" y="1756702"/>
            <a:ext cx="1681163" cy="9779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6" name="AutoShape 18">
            <a:extLst>
              <a:ext uri="{FF2B5EF4-FFF2-40B4-BE49-F238E27FC236}">
                <a16:creationId xmlns:a16="http://schemas.microsoft.com/office/drawing/2014/main" id="{F8778398-72CC-65BA-3B5F-D9DBA5D46F2A}"/>
              </a:ext>
            </a:extLst>
          </p:cNvPr>
          <p:cNvSpPr>
            <a:spLocks noChangeShapeType="1"/>
          </p:cNvSpPr>
          <p:nvPr/>
        </p:nvSpPr>
        <p:spPr bwMode="auto">
          <a:xfrm>
            <a:off x="3479133" y="1739240"/>
            <a:ext cx="423862" cy="995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7" name="AutoShape 17">
            <a:extLst>
              <a:ext uri="{FF2B5EF4-FFF2-40B4-BE49-F238E27FC236}">
                <a16:creationId xmlns:a16="http://schemas.microsoft.com/office/drawing/2014/main" id="{0B92E6CA-0CBC-8546-6408-E12CBD29271C}"/>
              </a:ext>
            </a:extLst>
          </p:cNvPr>
          <p:cNvSpPr>
            <a:spLocks noChangeShapeType="1"/>
          </p:cNvSpPr>
          <p:nvPr/>
        </p:nvSpPr>
        <p:spPr bwMode="auto">
          <a:xfrm flipH="1">
            <a:off x="4193508" y="1745590"/>
            <a:ext cx="533400" cy="949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8" name="AutoShape 16">
            <a:extLst>
              <a:ext uri="{FF2B5EF4-FFF2-40B4-BE49-F238E27FC236}">
                <a16:creationId xmlns:a16="http://schemas.microsoft.com/office/drawing/2014/main" id="{6AE35F5A-5350-922A-9AE0-EE963711D434}"/>
              </a:ext>
            </a:extLst>
          </p:cNvPr>
          <p:cNvSpPr>
            <a:spLocks noChangeShapeType="1"/>
          </p:cNvSpPr>
          <p:nvPr/>
        </p:nvSpPr>
        <p:spPr bwMode="auto">
          <a:xfrm flipH="1">
            <a:off x="4517358" y="1720190"/>
            <a:ext cx="1638300" cy="10620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29" name="AutoShape 15">
            <a:extLst>
              <a:ext uri="{FF2B5EF4-FFF2-40B4-BE49-F238E27FC236}">
                <a16:creationId xmlns:a16="http://schemas.microsoft.com/office/drawing/2014/main" id="{C5B65916-ACB7-B827-2EAE-B7EABDD1A2EF}"/>
              </a:ext>
            </a:extLst>
          </p:cNvPr>
          <p:cNvSpPr>
            <a:spLocks noChangeShapeType="1"/>
          </p:cNvSpPr>
          <p:nvPr/>
        </p:nvSpPr>
        <p:spPr bwMode="auto">
          <a:xfrm flipH="1" flipV="1">
            <a:off x="8767545" y="1720190"/>
            <a:ext cx="4762" cy="3905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0" name="AutoShape 14">
            <a:extLst>
              <a:ext uri="{FF2B5EF4-FFF2-40B4-BE49-F238E27FC236}">
                <a16:creationId xmlns:a16="http://schemas.microsoft.com/office/drawing/2014/main" id="{7D078DD1-AED4-3E88-51F7-661520F7D7D6}"/>
              </a:ext>
            </a:extLst>
          </p:cNvPr>
          <p:cNvSpPr>
            <a:spLocks noChangeShapeType="1"/>
          </p:cNvSpPr>
          <p:nvPr/>
        </p:nvSpPr>
        <p:spPr bwMode="auto">
          <a:xfrm flipH="1" flipV="1">
            <a:off x="2459958" y="3125127"/>
            <a:ext cx="895350" cy="190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1" name="AutoShape 13">
            <a:extLst>
              <a:ext uri="{FF2B5EF4-FFF2-40B4-BE49-F238E27FC236}">
                <a16:creationId xmlns:a16="http://schemas.microsoft.com/office/drawing/2014/main" id="{26A47E23-591F-FB98-2F80-359D997ACD7F}"/>
              </a:ext>
            </a:extLst>
          </p:cNvPr>
          <p:cNvSpPr>
            <a:spLocks noChangeShapeType="1"/>
          </p:cNvSpPr>
          <p:nvPr/>
        </p:nvSpPr>
        <p:spPr bwMode="auto">
          <a:xfrm flipH="1">
            <a:off x="4779295" y="3129890"/>
            <a:ext cx="911225" cy="47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2" name="AutoShape 12">
            <a:extLst>
              <a:ext uri="{FF2B5EF4-FFF2-40B4-BE49-F238E27FC236}">
                <a16:creationId xmlns:a16="http://schemas.microsoft.com/office/drawing/2014/main" id="{0B8C4799-1468-28BB-A2F4-52C5F54657EB}"/>
              </a:ext>
            </a:extLst>
          </p:cNvPr>
          <p:cNvSpPr>
            <a:spLocks noChangeShapeType="1"/>
          </p:cNvSpPr>
          <p:nvPr/>
        </p:nvSpPr>
        <p:spPr bwMode="auto">
          <a:xfrm>
            <a:off x="6636670" y="1720190"/>
            <a:ext cx="0" cy="9906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3" name="AutoShape 11">
            <a:extLst>
              <a:ext uri="{FF2B5EF4-FFF2-40B4-BE49-F238E27FC236}">
                <a16:creationId xmlns:a16="http://schemas.microsoft.com/office/drawing/2014/main" id="{1F6B1771-14B8-353A-6A78-07A9B65F4D74}"/>
              </a:ext>
            </a:extLst>
          </p:cNvPr>
          <p:cNvSpPr>
            <a:spLocks noChangeShapeType="1"/>
          </p:cNvSpPr>
          <p:nvPr/>
        </p:nvSpPr>
        <p:spPr bwMode="auto">
          <a:xfrm flipV="1">
            <a:off x="6565233" y="3568040"/>
            <a:ext cx="4762" cy="5381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4" name="AutoShape 10">
            <a:extLst>
              <a:ext uri="{FF2B5EF4-FFF2-40B4-BE49-F238E27FC236}">
                <a16:creationId xmlns:a16="http://schemas.microsoft.com/office/drawing/2014/main" id="{E61936AD-D268-16A7-CC3D-2165CCB9833A}"/>
              </a:ext>
            </a:extLst>
          </p:cNvPr>
          <p:cNvSpPr>
            <a:spLocks noChangeShapeType="1"/>
          </p:cNvSpPr>
          <p:nvPr/>
        </p:nvSpPr>
        <p:spPr bwMode="auto">
          <a:xfrm>
            <a:off x="1740820" y="3591852"/>
            <a:ext cx="0" cy="4794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5" name="AutoShape 9">
            <a:extLst>
              <a:ext uri="{FF2B5EF4-FFF2-40B4-BE49-F238E27FC236}">
                <a16:creationId xmlns:a16="http://schemas.microsoft.com/office/drawing/2014/main" id="{5D5B43AD-C6D4-4519-0855-AFD61E925373}"/>
              </a:ext>
            </a:extLst>
          </p:cNvPr>
          <p:cNvSpPr>
            <a:spLocks noChangeShapeType="1"/>
          </p:cNvSpPr>
          <p:nvPr/>
        </p:nvSpPr>
        <p:spPr bwMode="auto">
          <a:xfrm flipH="1" flipV="1">
            <a:off x="2112295" y="4615789"/>
            <a:ext cx="319088" cy="4220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6" name="AutoShape 8">
            <a:extLst>
              <a:ext uri="{FF2B5EF4-FFF2-40B4-BE49-F238E27FC236}">
                <a16:creationId xmlns:a16="http://schemas.microsoft.com/office/drawing/2014/main" id="{A436B3F4-8CF6-F08F-D5ED-B547F83C425B}"/>
              </a:ext>
            </a:extLst>
          </p:cNvPr>
          <p:cNvSpPr>
            <a:spLocks noChangeShapeType="1"/>
          </p:cNvSpPr>
          <p:nvPr/>
        </p:nvSpPr>
        <p:spPr bwMode="auto">
          <a:xfrm>
            <a:off x="4069683" y="3587090"/>
            <a:ext cx="0" cy="4143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7" name="AutoShape 7">
            <a:extLst>
              <a:ext uri="{FF2B5EF4-FFF2-40B4-BE49-F238E27FC236}">
                <a16:creationId xmlns:a16="http://schemas.microsoft.com/office/drawing/2014/main" id="{4DCC5EFB-4509-7DE3-48BA-F811693DA41F}"/>
              </a:ext>
            </a:extLst>
          </p:cNvPr>
          <p:cNvSpPr>
            <a:spLocks noChangeShapeType="1"/>
          </p:cNvSpPr>
          <p:nvPr/>
        </p:nvSpPr>
        <p:spPr bwMode="auto">
          <a:xfrm flipV="1">
            <a:off x="3168388" y="4544352"/>
            <a:ext cx="515532" cy="5286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8" name="AutoShape 6">
            <a:extLst>
              <a:ext uri="{FF2B5EF4-FFF2-40B4-BE49-F238E27FC236}">
                <a16:creationId xmlns:a16="http://schemas.microsoft.com/office/drawing/2014/main" id="{85454224-9CB9-37BC-D87B-9251E1256E95}"/>
              </a:ext>
            </a:extLst>
          </p:cNvPr>
          <p:cNvSpPr>
            <a:spLocks noChangeShapeType="1"/>
          </p:cNvSpPr>
          <p:nvPr/>
        </p:nvSpPr>
        <p:spPr bwMode="auto">
          <a:xfrm>
            <a:off x="2431383" y="4401477"/>
            <a:ext cx="1895475" cy="800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39" name="AutoShape 5">
            <a:extLst>
              <a:ext uri="{FF2B5EF4-FFF2-40B4-BE49-F238E27FC236}">
                <a16:creationId xmlns:a16="http://schemas.microsoft.com/office/drawing/2014/main" id="{4823803A-EA54-DF5F-1D97-B0A732F07E26}"/>
              </a:ext>
            </a:extLst>
          </p:cNvPr>
          <p:cNvSpPr>
            <a:spLocks noChangeShapeType="1"/>
          </p:cNvSpPr>
          <p:nvPr/>
        </p:nvSpPr>
        <p:spPr bwMode="auto">
          <a:xfrm flipH="1">
            <a:off x="5883292" y="4725326"/>
            <a:ext cx="439052" cy="44450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900"/>
          </a:p>
        </p:txBody>
      </p:sp>
      <p:sp>
        <p:nvSpPr>
          <p:cNvPr id="40" name="AutoShape 3">
            <a:extLst>
              <a:ext uri="{FF2B5EF4-FFF2-40B4-BE49-F238E27FC236}">
                <a16:creationId xmlns:a16="http://schemas.microsoft.com/office/drawing/2014/main" id="{33F2F278-D249-C250-04C4-B86ED15F2E5F}"/>
              </a:ext>
            </a:extLst>
          </p:cNvPr>
          <p:cNvSpPr>
            <a:spLocks noChangeArrowheads="1"/>
          </p:cNvSpPr>
          <p:nvPr/>
        </p:nvSpPr>
        <p:spPr bwMode="auto">
          <a:xfrm>
            <a:off x="9847180" y="4117283"/>
            <a:ext cx="1921039" cy="455613"/>
          </a:xfrm>
          <a:prstGeom prst="triangle">
            <a:avLst>
              <a:gd name="adj" fmla="val 50000"/>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EXOGENOUS</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41" name="Oval 2">
            <a:extLst>
              <a:ext uri="{FF2B5EF4-FFF2-40B4-BE49-F238E27FC236}">
                <a16:creationId xmlns:a16="http://schemas.microsoft.com/office/drawing/2014/main" id="{ABC7C2F1-E49F-02BA-C72C-79CB1DCF5AFE}"/>
              </a:ext>
            </a:extLst>
          </p:cNvPr>
          <p:cNvSpPr>
            <a:spLocks noChangeArrowheads="1"/>
          </p:cNvSpPr>
          <p:nvPr/>
        </p:nvSpPr>
        <p:spPr bwMode="auto">
          <a:xfrm>
            <a:off x="9634082" y="4742677"/>
            <a:ext cx="1175834" cy="598262"/>
          </a:xfrm>
          <a:prstGeom prst="ellipse">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STOCHASTIC</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42" name="Rectangle 1">
            <a:extLst>
              <a:ext uri="{FF2B5EF4-FFF2-40B4-BE49-F238E27FC236}">
                <a16:creationId xmlns:a16="http://schemas.microsoft.com/office/drawing/2014/main" id="{FE75EF79-46B2-F71F-A22B-F0886C53FA44}"/>
              </a:ext>
            </a:extLst>
          </p:cNvPr>
          <p:cNvSpPr>
            <a:spLocks noChangeArrowheads="1"/>
          </p:cNvSpPr>
          <p:nvPr/>
        </p:nvSpPr>
        <p:spPr bwMode="auto">
          <a:xfrm>
            <a:off x="10954804" y="4830071"/>
            <a:ext cx="844110" cy="455612"/>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IDENTITY</a:t>
            </a:r>
            <a:endParaRPr kumimoji="0" lang="en-US" altLang="en-US" sz="900" b="0" i="0" u="none" strike="noStrike" cap="none" normalizeH="0" baseline="0">
              <a:ln>
                <a:noFill/>
              </a:ln>
              <a:solidFill>
                <a:schemeClr val="tx1"/>
              </a:solidFill>
              <a:effectLst/>
              <a:latin typeface="Arial" panose="020B0604020202020204" pitchFamily="34" charset="0"/>
            </a:endParaRPr>
          </a:p>
        </p:txBody>
      </p:sp>
      <p:sp>
        <p:nvSpPr>
          <p:cNvPr id="43" name="Rectangle 35">
            <a:extLst>
              <a:ext uri="{FF2B5EF4-FFF2-40B4-BE49-F238E27FC236}">
                <a16:creationId xmlns:a16="http://schemas.microsoft.com/office/drawing/2014/main" id="{CF90B11E-E38B-D48E-A1ED-4538DFE17FA1}"/>
              </a:ext>
            </a:extLst>
          </p:cNvPr>
          <p:cNvSpPr>
            <a:spLocks noChangeArrowheads="1"/>
          </p:cNvSpPr>
          <p:nvPr/>
        </p:nvSpPr>
        <p:spPr bwMode="auto">
          <a:xfrm>
            <a:off x="0" y="113183"/>
            <a:ext cx="1847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900"/>
          </a:p>
        </p:txBody>
      </p:sp>
      <p:sp>
        <p:nvSpPr>
          <p:cNvPr id="44" name="Rectangle 54">
            <a:extLst>
              <a:ext uri="{FF2B5EF4-FFF2-40B4-BE49-F238E27FC236}">
                <a16:creationId xmlns:a16="http://schemas.microsoft.com/office/drawing/2014/main" id="{5D12A51A-EAAF-969B-B931-AC822228708B}"/>
              </a:ext>
            </a:extLst>
          </p:cNvPr>
          <p:cNvSpPr>
            <a:spLocks noChangeArrowheads="1"/>
          </p:cNvSpPr>
          <p:nvPr/>
        </p:nvSpPr>
        <p:spPr bwMode="auto">
          <a:xfrm>
            <a:off x="0" y="431884"/>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9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226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280532"/>
            <a:ext cx="10972800" cy="742184"/>
          </a:xfrm>
        </p:spPr>
        <p:txBody>
          <a:bodyPr/>
          <a:lstStyle/>
          <a:p>
            <a:pPr algn="ctr"/>
            <a:r>
              <a:rPr lang="en-US" dirty="0"/>
              <a:t>Exogenous Variable Forecasts</a:t>
            </a:r>
          </a:p>
        </p:txBody>
      </p:sp>
      <p:sp>
        <p:nvSpPr>
          <p:cNvPr id="4" name="Text Placeholder 3">
            <a:extLst>
              <a:ext uri="{FF2B5EF4-FFF2-40B4-BE49-F238E27FC236}">
                <a16:creationId xmlns:a16="http://schemas.microsoft.com/office/drawing/2014/main" id="{DB578F45-D38C-422E-89B9-EE3A3D6C44E0}"/>
              </a:ext>
            </a:extLst>
          </p:cNvPr>
          <p:cNvSpPr>
            <a:spLocks noGrp="1"/>
          </p:cNvSpPr>
          <p:nvPr>
            <p:ph type="body" sz="quarter" idx="10"/>
          </p:nvPr>
        </p:nvSpPr>
        <p:spPr>
          <a:xfrm>
            <a:off x="609600" y="1001677"/>
            <a:ext cx="10972800" cy="658101"/>
          </a:xfrm>
        </p:spPr>
        <p:txBody>
          <a:bodyPr/>
          <a:lstStyle/>
          <a:p>
            <a:pPr algn="ctr"/>
            <a:r>
              <a:rPr lang="en-US" dirty="0"/>
              <a:t>ARIMA Forecasts In-Support of Structural Model</a:t>
            </a:r>
          </a:p>
        </p:txBody>
      </p:sp>
      <p:pic>
        <p:nvPicPr>
          <p:cNvPr id="5" name="Picture 4" descr="A graph with a line and a line&#10;&#10;Description automatically generated">
            <a:extLst>
              <a:ext uri="{FF2B5EF4-FFF2-40B4-BE49-F238E27FC236}">
                <a16:creationId xmlns:a16="http://schemas.microsoft.com/office/drawing/2014/main" id="{9831814A-A464-09D5-EE2D-1E70C237A8CB}"/>
              </a:ext>
            </a:extLst>
          </p:cNvPr>
          <p:cNvPicPr>
            <a:picLocks noChangeAspect="1"/>
          </p:cNvPicPr>
          <p:nvPr/>
        </p:nvPicPr>
        <p:blipFill>
          <a:blip r:embed="rId2"/>
          <a:stretch>
            <a:fillRect/>
          </a:stretch>
        </p:blipFill>
        <p:spPr>
          <a:xfrm>
            <a:off x="0" y="1402764"/>
            <a:ext cx="6400847" cy="4295806"/>
          </a:xfrm>
          <a:prstGeom prst="rect">
            <a:avLst/>
          </a:prstGeom>
        </p:spPr>
      </p:pic>
      <p:pic>
        <p:nvPicPr>
          <p:cNvPr id="9" name="Picture 8" descr="A graph showing the growth of a stock market&#10;&#10;Description automatically generated">
            <a:extLst>
              <a:ext uri="{FF2B5EF4-FFF2-40B4-BE49-F238E27FC236}">
                <a16:creationId xmlns:a16="http://schemas.microsoft.com/office/drawing/2014/main" id="{6CC09604-1054-4D4E-AB3D-5507E7431746}"/>
              </a:ext>
            </a:extLst>
          </p:cNvPr>
          <p:cNvPicPr>
            <a:picLocks noChangeAspect="1"/>
          </p:cNvPicPr>
          <p:nvPr/>
        </p:nvPicPr>
        <p:blipFill>
          <a:blip r:embed="rId3"/>
          <a:stretch>
            <a:fillRect/>
          </a:stretch>
        </p:blipFill>
        <p:spPr>
          <a:xfrm>
            <a:off x="5976892" y="1423803"/>
            <a:ext cx="6215108" cy="4295806"/>
          </a:xfrm>
          <a:prstGeom prst="rect">
            <a:avLst/>
          </a:prstGeom>
        </p:spPr>
      </p:pic>
    </p:spTree>
    <p:extLst>
      <p:ext uri="{BB962C8B-B14F-4D97-AF65-F5344CB8AC3E}">
        <p14:creationId xmlns:p14="http://schemas.microsoft.com/office/powerpoint/2010/main" val="329773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p:txBody>
          <a:bodyPr/>
          <a:lstStyle/>
          <a:p>
            <a:pPr algn="ctr"/>
            <a:r>
              <a:rPr lang="en-US" dirty="0"/>
              <a:t>Exogenous Variable Forecasts</a:t>
            </a:r>
          </a:p>
        </p:txBody>
      </p:sp>
      <p:sp>
        <p:nvSpPr>
          <p:cNvPr id="4" name="Text Placeholder 3">
            <a:extLst>
              <a:ext uri="{FF2B5EF4-FFF2-40B4-BE49-F238E27FC236}">
                <a16:creationId xmlns:a16="http://schemas.microsoft.com/office/drawing/2014/main" id="{DB578F45-D38C-422E-89B9-EE3A3D6C44E0}"/>
              </a:ext>
            </a:extLst>
          </p:cNvPr>
          <p:cNvSpPr>
            <a:spLocks noGrp="1"/>
          </p:cNvSpPr>
          <p:nvPr>
            <p:ph type="body" sz="quarter" idx="10"/>
          </p:nvPr>
        </p:nvSpPr>
        <p:spPr/>
        <p:txBody>
          <a:bodyPr/>
          <a:lstStyle/>
          <a:p>
            <a:pPr algn="ctr"/>
            <a:r>
              <a:rPr lang="en-US" dirty="0"/>
              <a:t>ARMIA Forecasts In-Support of Structural Model</a:t>
            </a:r>
          </a:p>
        </p:txBody>
      </p:sp>
      <p:pic>
        <p:nvPicPr>
          <p:cNvPr id="9" name="Picture 8" descr="A graph showing a line graph&#10;&#10;Description automatically generated">
            <a:extLst>
              <a:ext uri="{FF2B5EF4-FFF2-40B4-BE49-F238E27FC236}">
                <a16:creationId xmlns:a16="http://schemas.microsoft.com/office/drawing/2014/main" id="{8AEE93EE-ADC6-F396-E77E-DBE0482F8467}"/>
              </a:ext>
            </a:extLst>
          </p:cNvPr>
          <p:cNvPicPr>
            <a:picLocks noChangeAspect="1"/>
          </p:cNvPicPr>
          <p:nvPr/>
        </p:nvPicPr>
        <p:blipFill>
          <a:blip r:embed="rId2"/>
          <a:stretch>
            <a:fillRect/>
          </a:stretch>
        </p:blipFill>
        <p:spPr>
          <a:xfrm>
            <a:off x="189270" y="1638739"/>
            <a:ext cx="5813883" cy="4018484"/>
          </a:xfrm>
          <a:prstGeom prst="rect">
            <a:avLst/>
          </a:prstGeom>
        </p:spPr>
      </p:pic>
      <p:pic>
        <p:nvPicPr>
          <p:cNvPr id="7" name="Picture 6">
            <a:extLst>
              <a:ext uri="{FF2B5EF4-FFF2-40B4-BE49-F238E27FC236}">
                <a16:creationId xmlns:a16="http://schemas.microsoft.com/office/drawing/2014/main" id="{2DA000C7-6A49-241A-3AEC-0D9F8A45A252}"/>
              </a:ext>
            </a:extLst>
          </p:cNvPr>
          <p:cNvPicPr>
            <a:picLocks noChangeAspect="1"/>
          </p:cNvPicPr>
          <p:nvPr/>
        </p:nvPicPr>
        <p:blipFill>
          <a:blip r:embed="rId3"/>
          <a:stretch>
            <a:fillRect/>
          </a:stretch>
        </p:blipFill>
        <p:spPr>
          <a:xfrm>
            <a:off x="5899320" y="1967790"/>
            <a:ext cx="6011888" cy="3201983"/>
          </a:xfrm>
          <a:prstGeom prst="rect">
            <a:avLst/>
          </a:prstGeom>
        </p:spPr>
      </p:pic>
    </p:spTree>
    <p:extLst>
      <p:ext uri="{BB962C8B-B14F-4D97-AF65-F5344CB8AC3E}">
        <p14:creationId xmlns:p14="http://schemas.microsoft.com/office/powerpoint/2010/main" val="48279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86421"/>
            <a:ext cx="10972800" cy="742184"/>
          </a:xfrm>
        </p:spPr>
        <p:txBody>
          <a:bodyPr/>
          <a:lstStyle/>
          <a:p>
            <a:pPr algn="ctr"/>
            <a:r>
              <a:rPr lang="en-US" dirty="0"/>
              <a:t>Structural Forecast – Median Home Price</a:t>
            </a:r>
          </a:p>
        </p:txBody>
      </p:sp>
      <p:pic>
        <p:nvPicPr>
          <p:cNvPr id="6" name="Picture 5" descr="A graph of a line graph&#10;&#10;Description automatically generated">
            <a:extLst>
              <a:ext uri="{FF2B5EF4-FFF2-40B4-BE49-F238E27FC236}">
                <a16:creationId xmlns:a16="http://schemas.microsoft.com/office/drawing/2014/main" id="{8EE949EE-5395-077B-41C0-2491BF6AA760}"/>
              </a:ext>
            </a:extLst>
          </p:cNvPr>
          <p:cNvPicPr>
            <a:picLocks noChangeAspect="1"/>
          </p:cNvPicPr>
          <p:nvPr/>
        </p:nvPicPr>
        <p:blipFill>
          <a:blip r:embed="rId3"/>
          <a:stretch>
            <a:fillRect/>
          </a:stretch>
        </p:blipFill>
        <p:spPr>
          <a:xfrm>
            <a:off x="1077238" y="715871"/>
            <a:ext cx="10037523" cy="5018762"/>
          </a:xfrm>
          <a:prstGeom prst="rect">
            <a:avLst/>
          </a:prstGeom>
        </p:spPr>
      </p:pic>
    </p:spTree>
    <p:extLst>
      <p:ext uri="{BB962C8B-B14F-4D97-AF65-F5344CB8AC3E}">
        <p14:creationId xmlns:p14="http://schemas.microsoft.com/office/powerpoint/2010/main" val="34044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p:txBody>
          <a:bodyPr/>
          <a:lstStyle/>
          <a:p>
            <a:pPr algn="ctr"/>
            <a:r>
              <a:rPr lang="en-US" b="0" i="0" dirty="0">
                <a:effectLst/>
                <a:latin typeface="Arial" panose="020B0604020202020204" pitchFamily="34" charset="0"/>
              </a:rPr>
              <a:t>VAR Specification for Competing Forecast</a:t>
            </a:r>
            <a:endParaRPr lang="en-US" dirty="0"/>
          </a:p>
        </p:txBody>
      </p:sp>
      <p:sp>
        <p:nvSpPr>
          <p:cNvPr id="4" name="Text Placeholder 3">
            <a:extLst>
              <a:ext uri="{FF2B5EF4-FFF2-40B4-BE49-F238E27FC236}">
                <a16:creationId xmlns:a16="http://schemas.microsoft.com/office/drawing/2014/main" id="{DB578F45-D38C-422E-89B9-EE3A3D6C44E0}"/>
              </a:ext>
            </a:extLst>
          </p:cNvPr>
          <p:cNvSpPr>
            <a:spLocks noGrp="1"/>
          </p:cNvSpPr>
          <p:nvPr>
            <p:ph type="body" sz="quarter" idx="10"/>
          </p:nvPr>
        </p:nvSpPr>
        <p:spPr/>
        <p:txBody>
          <a:bodyPr/>
          <a:lstStyle/>
          <a:p>
            <a:pPr marL="0" marR="0" algn="ctr">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Endogenous: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KING_PMED$, KING_ACTLIST</a:t>
            </a:r>
          </a:p>
          <a:p>
            <a:pPr marL="0" marR="0" algn="ctr">
              <a:spcBef>
                <a:spcPts val="0"/>
              </a:spcBef>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Exogenous: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MRTGRT$, INCPERCAP, NF_JOBS, POST_COVID_2YR</a:t>
            </a:r>
          </a:p>
        </p:txBody>
      </p:sp>
      <p:graphicFrame>
        <p:nvGraphicFramePr>
          <p:cNvPr id="8" name="Table 7">
            <a:extLst>
              <a:ext uri="{FF2B5EF4-FFF2-40B4-BE49-F238E27FC236}">
                <a16:creationId xmlns:a16="http://schemas.microsoft.com/office/drawing/2014/main" id="{6475160E-BE72-4850-30EC-6268C7B3B541}"/>
              </a:ext>
            </a:extLst>
          </p:cNvPr>
          <p:cNvGraphicFramePr>
            <a:graphicFrameLocks noGrp="1"/>
          </p:cNvGraphicFramePr>
          <p:nvPr>
            <p:extLst>
              <p:ext uri="{D42A27DB-BD31-4B8C-83A1-F6EECF244321}">
                <p14:modId xmlns:p14="http://schemas.microsoft.com/office/powerpoint/2010/main" val="2335802709"/>
              </p:ext>
            </p:extLst>
          </p:nvPr>
        </p:nvGraphicFramePr>
        <p:xfrm>
          <a:off x="1069952" y="2653201"/>
          <a:ext cx="9770417" cy="2603012"/>
        </p:xfrm>
        <a:graphic>
          <a:graphicData uri="http://schemas.openxmlformats.org/drawingml/2006/table">
            <a:tbl>
              <a:tblPr firstRow="1" firstCol="1" bandRow="1">
                <a:tableStyleId>{5940675A-B579-460E-94D1-54222C63F5DA}</a:tableStyleId>
              </a:tblPr>
              <a:tblGrid>
                <a:gridCol w="1952859">
                  <a:extLst>
                    <a:ext uri="{9D8B030D-6E8A-4147-A177-3AD203B41FA5}">
                      <a16:colId xmlns:a16="http://schemas.microsoft.com/office/drawing/2014/main" val="2965949614"/>
                    </a:ext>
                  </a:extLst>
                </a:gridCol>
                <a:gridCol w="1057304">
                  <a:extLst>
                    <a:ext uri="{9D8B030D-6E8A-4147-A177-3AD203B41FA5}">
                      <a16:colId xmlns:a16="http://schemas.microsoft.com/office/drawing/2014/main" val="820328613"/>
                    </a:ext>
                  </a:extLst>
                </a:gridCol>
                <a:gridCol w="1563940">
                  <a:extLst>
                    <a:ext uri="{9D8B030D-6E8A-4147-A177-3AD203B41FA5}">
                      <a16:colId xmlns:a16="http://schemas.microsoft.com/office/drawing/2014/main" val="2503196704"/>
                    </a:ext>
                  </a:extLst>
                </a:gridCol>
                <a:gridCol w="3001754">
                  <a:extLst>
                    <a:ext uri="{9D8B030D-6E8A-4147-A177-3AD203B41FA5}">
                      <a16:colId xmlns:a16="http://schemas.microsoft.com/office/drawing/2014/main" val="1772137091"/>
                    </a:ext>
                  </a:extLst>
                </a:gridCol>
                <a:gridCol w="2194560">
                  <a:extLst>
                    <a:ext uri="{9D8B030D-6E8A-4147-A177-3AD203B41FA5}">
                      <a16:colId xmlns:a16="http://schemas.microsoft.com/office/drawing/2014/main" val="4117905530"/>
                    </a:ext>
                  </a:extLst>
                </a:gridCol>
              </a:tblGrid>
              <a:tr h="789988">
                <a:tc>
                  <a:txBody>
                    <a:bodyPr/>
                    <a:lstStyle/>
                    <a:p>
                      <a:pPr marL="0" marR="0" algn="ctr">
                        <a:lnSpc>
                          <a:spcPct val="106000"/>
                        </a:lnSpc>
                        <a:spcBef>
                          <a:spcPts val="0"/>
                        </a:spcBef>
                        <a:spcAft>
                          <a:spcPts val="0"/>
                        </a:spcAft>
                      </a:pPr>
                      <a:r>
                        <a:rPr lang="en-US" sz="1600" b="1" kern="100">
                          <a:effectLst/>
                        </a:rPr>
                        <a:t> </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kern="100" dirty="0">
                          <a:effectLst/>
                        </a:rPr>
                        <a:t>Stable (Y/N)</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kern="100" dirty="0">
                          <a:effectLst/>
                        </a:rPr>
                        <a:t>Estimation Lag Length Used</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kern="100" dirty="0">
                          <a:effectLst/>
                        </a:rPr>
                        <a:t>Variable in Levels, Differenced</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kern="100" dirty="0">
                          <a:effectLst/>
                        </a:rPr>
                        <a:t>Number of Estimated Parameters - </a:t>
                      </a:r>
                    </a:p>
                    <a:p>
                      <a:pPr marL="0" marR="0" algn="ctr">
                        <a:lnSpc>
                          <a:spcPct val="106000"/>
                        </a:lnSpc>
                        <a:spcBef>
                          <a:spcPts val="0"/>
                        </a:spcBef>
                        <a:spcAft>
                          <a:spcPts val="0"/>
                        </a:spcAft>
                      </a:pPr>
                      <a:r>
                        <a:rPr lang="en-US" sz="1600" b="1" kern="100" dirty="0">
                          <a:effectLst/>
                        </a:rPr>
                        <a:t>% of </a:t>
                      </a:r>
                      <a:r>
                        <a:rPr lang="en-US" sz="1600" b="1" kern="100" dirty="0" err="1">
                          <a:effectLst/>
                        </a:rPr>
                        <a:t>Obs</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4444531"/>
                  </a:ext>
                </a:extLst>
              </a:tr>
              <a:tr h="664324">
                <a:tc>
                  <a:txBody>
                    <a:bodyPr/>
                    <a:lstStyle/>
                    <a:p>
                      <a:pPr marL="0" marR="0" algn="ctr">
                        <a:lnSpc>
                          <a:spcPct val="106000"/>
                        </a:lnSpc>
                        <a:spcBef>
                          <a:spcPts val="0"/>
                        </a:spcBef>
                        <a:spcAft>
                          <a:spcPts val="0"/>
                        </a:spcAft>
                      </a:pPr>
                      <a:r>
                        <a:rPr lang="en-US" sz="1600" b="1" kern="100" dirty="0">
                          <a:effectLst/>
                        </a:rPr>
                        <a:t>Estimated VAR</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a:effectLst/>
                        </a:rPr>
                        <a:t>Yes!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a:effectLst/>
                        </a:rPr>
                        <a:t>24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a:effectLst/>
                        </a:rPr>
                        <a:t>Endogenous Variables are First &amp; Seasonally Differenced D(x,1,12)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a:effectLst/>
                        </a:rPr>
                        <a:t>2+(24)(2^2) + 4 =</a:t>
                      </a:r>
                    </a:p>
                    <a:p>
                      <a:pPr marL="0" marR="0" algn="ctr">
                        <a:lnSpc>
                          <a:spcPct val="106000"/>
                        </a:lnSpc>
                        <a:spcBef>
                          <a:spcPts val="0"/>
                        </a:spcBef>
                        <a:spcAft>
                          <a:spcPts val="0"/>
                        </a:spcAft>
                      </a:pPr>
                      <a:r>
                        <a:rPr lang="en-US" sz="1600" kern="100">
                          <a:effectLst/>
                        </a:rPr>
                        <a:t>102 </a:t>
                      </a:r>
                    </a:p>
                    <a:p>
                      <a:pPr marL="0" marR="0" algn="ctr">
                        <a:lnSpc>
                          <a:spcPct val="106000"/>
                        </a:lnSpc>
                        <a:spcBef>
                          <a:spcPts val="0"/>
                        </a:spcBef>
                        <a:spcAft>
                          <a:spcPts val="0"/>
                        </a:spcAft>
                      </a:pPr>
                      <a:r>
                        <a:rPr lang="en-US" sz="1600" kern="100">
                          <a:effectLst/>
                        </a:rPr>
                        <a:t>33% of Obs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213642"/>
                  </a:ext>
                </a:extLst>
              </a:tr>
              <a:tr h="164865">
                <a:tc>
                  <a:txBody>
                    <a:bodyPr/>
                    <a:lstStyle/>
                    <a:p>
                      <a:pPr marL="0" marR="0" algn="ctr">
                        <a:lnSpc>
                          <a:spcPct val="106000"/>
                        </a:lnSpc>
                        <a:spcBef>
                          <a:spcPts val="0"/>
                        </a:spcBef>
                        <a:spcAft>
                          <a:spcPts val="0"/>
                        </a:spcAft>
                      </a:pPr>
                      <a:r>
                        <a:rPr lang="en-US" sz="1600" b="1" kern="100" dirty="0">
                          <a:effectLst/>
                        </a:rPr>
                        <a:t> </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6000"/>
                        </a:lnSpc>
                        <a:spcBef>
                          <a:spcPts val="0"/>
                        </a:spcBef>
                        <a:spcAft>
                          <a:spcPts val="0"/>
                        </a:spcAft>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6000"/>
                        </a:lnSpc>
                        <a:spcBef>
                          <a:spcPts val="0"/>
                        </a:spcBef>
                        <a:spcAft>
                          <a:spcPts val="0"/>
                        </a:spcAft>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6000"/>
                        </a:lnSpc>
                        <a:spcBef>
                          <a:spcPts val="0"/>
                        </a:spcBef>
                        <a:spcAft>
                          <a:spcPts val="0"/>
                        </a:spcAft>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tc>
                  <a:txBody>
                    <a:bodyPr/>
                    <a:lstStyle/>
                    <a:p>
                      <a:pPr marL="0" marR="0" algn="ctr">
                        <a:lnSpc>
                          <a:spcPct val="106000"/>
                        </a:lnSpc>
                        <a:spcBef>
                          <a:spcPts val="0"/>
                        </a:spcBef>
                        <a:spcAft>
                          <a:spcPts val="0"/>
                        </a:spcAft>
                      </a:pPr>
                      <a:r>
                        <a:rPr lang="en-US" sz="1600" kern="10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805731619"/>
                  </a:ext>
                </a:extLst>
              </a:tr>
              <a:tr h="295120">
                <a:tc>
                  <a:txBody>
                    <a:bodyPr/>
                    <a:lstStyle/>
                    <a:p>
                      <a:pPr marL="0" marR="0" algn="ctr">
                        <a:lnSpc>
                          <a:spcPct val="106000"/>
                        </a:lnSpc>
                        <a:spcBef>
                          <a:spcPts val="0"/>
                        </a:spcBef>
                        <a:spcAft>
                          <a:spcPts val="0"/>
                        </a:spcAft>
                      </a:pPr>
                      <a:r>
                        <a:rPr lang="en-US" sz="1600" b="1" kern="100">
                          <a:effectLst/>
                        </a:rPr>
                        <a:t> </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u="sng" kern="100">
                          <a:effectLst/>
                        </a:rPr>
                        <a:t>LR</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u="sng" kern="100">
                          <a:effectLst/>
                        </a:rPr>
                        <a:t>FPE</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u="sng" kern="100" dirty="0">
                          <a:effectLst/>
                        </a:rPr>
                        <a:t>AIC</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b="1" u="sng" kern="100" dirty="0">
                          <a:effectLst/>
                        </a:rPr>
                        <a:t>HQ</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635812"/>
                  </a:ext>
                </a:extLst>
              </a:tr>
              <a:tr h="295120">
                <a:tc>
                  <a:txBody>
                    <a:bodyPr/>
                    <a:lstStyle/>
                    <a:p>
                      <a:pPr marL="0" marR="0" algn="ctr">
                        <a:lnSpc>
                          <a:spcPct val="106000"/>
                        </a:lnSpc>
                        <a:spcBef>
                          <a:spcPts val="0"/>
                        </a:spcBef>
                        <a:spcAft>
                          <a:spcPts val="0"/>
                        </a:spcAft>
                      </a:pPr>
                      <a:r>
                        <a:rPr lang="en-US" sz="1600" b="1" kern="100" dirty="0">
                          <a:effectLst/>
                        </a:rPr>
                        <a:t>Lag Length Criteria Results</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a:effectLst/>
                        </a:rPr>
                        <a:t>45</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a:effectLst/>
                        </a:rPr>
                        <a:t>24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a:effectLst/>
                        </a:rPr>
                        <a:t>24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600" kern="100" dirty="0">
                          <a:effectLst/>
                        </a:rPr>
                        <a:t>1</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075759"/>
                  </a:ext>
                </a:extLst>
              </a:tr>
            </a:tbl>
          </a:graphicData>
        </a:graphic>
      </p:graphicFrame>
    </p:spTree>
    <p:extLst>
      <p:ext uri="{BB962C8B-B14F-4D97-AF65-F5344CB8AC3E}">
        <p14:creationId xmlns:p14="http://schemas.microsoft.com/office/powerpoint/2010/main" val="298772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p:txBody>
          <a:bodyPr/>
          <a:lstStyle/>
          <a:p>
            <a:pPr algn="ctr"/>
            <a:r>
              <a:rPr lang="en-US" dirty="0"/>
              <a:t>Subjective Forecast – Median Home Price</a:t>
            </a:r>
          </a:p>
        </p:txBody>
      </p:sp>
      <p:sp>
        <p:nvSpPr>
          <p:cNvPr id="6" name="Content Placeholder 5">
            <a:extLst>
              <a:ext uri="{FF2B5EF4-FFF2-40B4-BE49-F238E27FC236}">
                <a16:creationId xmlns:a16="http://schemas.microsoft.com/office/drawing/2014/main" id="{EF29B809-D615-1D6A-8E35-7E9DC0E4283A}"/>
              </a:ext>
            </a:extLst>
          </p:cNvPr>
          <p:cNvSpPr>
            <a:spLocks noGrp="1"/>
          </p:cNvSpPr>
          <p:nvPr>
            <p:ph idx="1"/>
          </p:nvPr>
        </p:nvSpPr>
        <p:spPr>
          <a:xfrm>
            <a:off x="294968" y="1349529"/>
            <a:ext cx="4948084" cy="4202710"/>
          </a:xfrm>
        </p:spPr>
        <p:txBody>
          <a:bodyPr>
            <a:normAutofit fontScale="92500" lnSpcReduction="20000"/>
          </a:bodyPr>
          <a:lstStyle/>
          <a:p>
            <a:pPr>
              <a:lnSpc>
                <a:spcPct val="200000"/>
              </a:lnSpc>
            </a:pPr>
            <a:r>
              <a:rPr lang="en-US" dirty="0"/>
              <a:t>Mortgage rates are high, will remain high</a:t>
            </a:r>
          </a:p>
          <a:p>
            <a:pPr lvl="1">
              <a:lnSpc>
                <a:spcPct val="200000"/>
              </a:lnSpc>
            </a:pPr>
            <a:r>
              <a:rPr lang="en-US" dirty="0"/>
              <a:t>Fed has penciled in one more rate hikes in 2023</a:t>
            </a:r>
          </a:p>
          <a:p>
            <a:pPr lvl="1">
              <a:lnSpc>
                <a:spcPct val="200000"/>
              </a:lnSpc>
            </a:pPr>
            <a:r>
              <a:rPr lang="en-US" dirty="0"/>
              <a:t>Supply will continue to be suppressed</a:t>
            </a:r>
          </a:p>
          <a:p>
            <a:pPr lvl="1">
              <a:lnSpc>
                <a:spcPct val="200000"/>
              </a:lnSpc>
            </a:pPr>
            <a:r>
              <a:rPr lang="en-US" dirty="0"/>
              <a:t>Pent up supply will release as high rates become persistent</a:t>
            </a:r>
          </a:p>
          <a:p>
            <a:pPr>
              <a:lnSpc>
                <a:spcPct val="200000"/>
              </a:lnSpc>
            </a:pPr>
            <a:r>
              <a:rPr lang="en-US" dirty="0"/>
              <a:t>Job Growth, income, stock market still strong</a:t>
            </a:r>
          </a:p>
          <a:p>
            <a:pPr lvl="1">
              <a:lnSpc>
                <a:spcPct val="200000"/>
              </a:lnSpc>
            </a:pPr>
            <a:r>
              <a:rPr lang="en-US" dirty="0"/>
              <a:t>Despite layoffs in early 2023 </a:t>
            </a:r>
          </a:p>
          <a:p>
            <a:pPr lvl="1">
              <a:lnSpc>
                <a:spcPct val="200000"/>
              </a:lnSpc>
            </a:pPr>
            <a:r>
              <a:rPr lang="en-US" dirty="0"/>
              <a:t>Assumes a “soft landing” or ”no landing” (at least in Seattle) after 2023 correction.</a:t>
            </a:r>
          </a:p>
          <a:p>
            <a:endParaRPr lang="en-US" dirty="0"/>
          </a:p>
        </p:txBody>
      </p:sp>
      <p:pic>
        <p:nvPicPr>
          <p:cNvPr id="12" name="Picture 11" descr="A picture containing text, line, font, plot&#10;&#10;Description automatically generated">
            <a:extLst>
              <a:ext uri="{FF2B5EF4-FFF2-40B4-BE49-F238E27FC236}">
                <a16:creationId xmlns:a16="http://schemas.microsoft.com/office/drawing/2014/main" id="{C910ED9B-5438-C105-B672-36E23C79A1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0275" y="1027915"/>
            <a:ext cx="6898463" cy="4598975"/>
          </a:xfrm>
          <a:prstGeom prst="rect">
            <a:avLst/>
          </a:prstGeom>
          <a:noFill/>
          <a:ln>
            <a:noFill/>
          </a:ln>
        </p:spPr>
      </p:pic>
    </p:spTree>
    <p:extLst>
      <p:ext uri="{BB962C8B-B14F-4D97-AF65-F5344CB8AC3E}">
        <p14:creationId xmlns:p14="http://schemas.microsoft.com/office/powerpoint/2010/main" val="22696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of a line graph&#10;&#10;Description automatically generated">
            <a:extLst>
              <a:ext uri="{FF2B5EF4-FFF2-40B4-BE49-F238E27FC236}">
                <a16:creationId xmlns:a16="http://schemas.microsoft.com/office/drawing/2014/main" id="{339900EE-9416-A3D1-2857-69754A4F5185}"/>
              </a:ext>
            </a:extLst>
          </p:cNvPr>
          <p:cNvPicPr>
            <a:picLocks noChangeAspect="1"/>
          </p:cNvPicPr>
          <p:nvPr/>
        </p:nvPicPr>
        <p:blipFill>
          <a:blip r:embed="rId3"/>
          <a:stretch>
            <a:fillRect/>
          </a:stretch>
        </p:blipFill>
        <p:spPr>
          <a:xfrm>
            <a:off x="1642562" y="718480"/>
            <a:ext cx="8906875" cy="5005664"/>
          </a:xfrm>
          <a:prstGeom prst="rect">
            <a:avLst/>
          </a:prstGeom>
        </p:spPr>
      </p:pic>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220533"/>
            <a:ext cx="10972800" cy="742184"/>
          </a:xfrm>
        </p:spPr>
        <p:txBody>
          <a:bodyPr/>
          <a:lstStyle/>
          <a:p>
            <a:pPr algn="ctr"/>
            <a:r>
              <a:rPr lang="en-US" sz="2800" dirty="0"/>
              <a:t>ARIMA Model For KING_PMED$: </a:t>
            </a:r>
            <a:r>
              <a:rPr lang="en-US" sz="2800" b="1" dirty="0"/>
              <a:t>(1,1,1) + (0,1,1)</a:t>
            </a:r>
            <a:br>
              <a:rPr lang="en-US" sz="2800" dirty="0"/>
            </a:br>
            <a:endParaRPr lang="en-US" sz="2800" dirty="0"/>
          </a:p>
        </p:txBody>
      </p:sp>
      <p:sp>
        <p:nvSpPr>
          <p:cNvPr id="3" name="TextBox 2">
            <a:extLst>
              <a:ext uri="{FF2B5EF4-FFF2-40B4-BE49-F238E27FC236}">
                <a16:creationId xmlns:a16="http://schemas.microsoft.com/office/drawing/2014/main" id="{BD5CF824-2E36-1E51-5EB0-D8D5CEDB04B9}"/>
              </a:ext>
            </a:extLst>
          </p:cNvPr>
          <p:cNvSpPr txBox="1"/>
          <p:nvPr/>
        </p:nvSpPr>
        <p:spPr>
          <a:xfrm>
            <a:off x="3511296" y="1133856"/>
            <a:ext cx="6669024" cy="743712"/>
          </a:xfrm>
          <a:prstGeom prst="rect">
            <a:avLst/>
          </a:prstGeom>
        </p:spPr>
        <p:txBody>
          <a:bodyPr vert="horz" wrap="square" lIns="91440" tIns="45720" rIns="91440" bIns="45720" rtlCol="0" anchor="t">
            <a:noAutofit/>
          </a:bodyPr>
          <a:lstStyle/>
          <a:p>
            <a:endParaRPr lang="en-US" sz="2000" b="1" i="1" dirty="0">
              <a:solidFill>
                <a:srgbClr val="6A4C9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C68D32-28DE-D76E-E9CF-FE693336F0A1}"/>
              </a:ext>
            </a:extLst>
          </p:cNvPr>
          <p:cNvSpPr txBox="1"/>
          <p:nvPr/>
        </p:nvSpPr>
        <p:spPr>
          <a:xfrm>
            <a:off x="6522720" y="1316736"/>
            <a:ext cx="0" cy="0"/>
          </a:xfrm>
          <a:prstGeom prst="rect">
            <a:avLst/>
          </a:prstGeom>
        </p:spPr>
        <p:txBody>
          <a:bodyPr vert="horz" wrap="none" lIns="91440" tIns="45720" rIns="91440" bIns="45720" rtlCol="0" anchor="t">
            <a:noAutofit/>
          </a:bodyPr>
          <a:lstStyle/>
          <a:p>
            <a:endParaRPr lang="en-US" sz="2000" b="1" i="1" dirty="0">
              <a:solidFill>
                <a:srgbClr val="6A4C9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802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86421"/>
            <a:ext cx="10972800" cy="742184"/>
          </a:xfrm>
        </p:spPr>
        <p:txBody>
          <a:bodyPr/>
          <a:lstStyle/>
          <a:p>
            <a:pPr algn="ctr"/>
            <a:r>
              <a:rPr lang="en-US" dirty="0"/>
              <a:t>Median Home Price OOS Forecasts Comparison</a:t>
            </a:r>
          </a:p>
        </p:txBody>
      </p:sp>
      <p:pic>
        <p:nvPicPr>
          <p:cNvPr id="8" name="Picture 7" descr="A graph showing the results of a forecast&#10;&#10;Description automatically generated">
            <a:extLst>
              <a:ext uri="{FF2B5EF4-FFF2-40B4-BE49-F238E27FC236}">
                <a16:creationId xmlns:a16="http://schemas.microsoft.com/office/drawing/2014/main" id="{A7E5B408-66A2-79B4-F1D4-9EBC7A7215B2}"/>
              </a:ext>
            </a:extLst>
          </p:cNvPr>
          <p:cNvPicPr>
            <a:picLocks noChangeAspect="1"/>
          </p:cNvPicPr>
          <p:nvPr/>
        </p:nvPicPr>
        <p:blipFill>
          <a:blip r:embed="rId3"/>
          <a:stretch>
            <a:fillRect/>
          </a:stretch>
        </p:blipFill>
        <p:spPr>
          <a:xfrm>
            <a:off x="609600" y="828605"/>
            <a:ext cx="10582579" cy="4884266"/>
          </a:xfrm>
          <a:prstGeom prst="rect">
            <a:avLst/>
          </a:prstGeom>
        </p:spPr>
      </p:pic>
    </p:spTree>
    <p:extLst>
      <p:ext uri="{BB962C8B-B14F-4D97-AF65-F5344CB8AC3E}">
        <p14:creationId xmlns:p14="http://schemas.microsoft.com/office/powerpoint/2010/main" val="298079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186629"/>
            <a:ext cx="10972800" cy="742184"/>
          </a:xfrm>
        </p:spPr>
        <p:txBody>
          <a:bodyPr/>
          <a:lstStyle/>
          <a:p>
            <a:pPr algn="ctr"/>
            <a:r>
              <a:rPr lang="en-US" dirty="0"/>
              <a:t>Median Home Price – IS Root SE Errors</a:t>
            </a:r>
          </a:p>
        </p:txBody>
      </p:sp>
      <p:pic>
        <p:nvPicPr>
          <p:cNvPr id="5" name="Picture 4" descr="A graph of a number of different colored lines&#10;&#10;Description automatically generated with medium confidence">
            <a:extLst>
              <a:ext uri="{FF2B5EF4-FFF2-40B4-BE49-F238E27FC236}">
                <a16:creationId xmlns:a16="http://schemas.microsoft.com/office/drawing/2014/main" id="{A91FAD07-0130-AC5E-1532-0E68745593C7}"/>
              </a:ext>
            </a:extLst>
          </p:cNvPr>
          <p:cNvPicPr>
            <a:picLocks noChangeAspect="1"/>
          </p:cNvPicPr>
          <p:nvPr/>
        </p:nvPicPr>
        <p:blipFill>
          <a:blip r:embed="rId3"/>
          <a:stretch>
            <a:fillRect/>
          </a:stretch>
        </p:blipFill>
        <p:spPr>
          <a:xfrm>
            <a:off x="1288472" y="928813"/>
            <a:ext cx="9615055" cy="4807528"/>
          </a:xfrm>
          <a:prstGeom prst="rect">
            <a:avLst/>
          </a:prstGeom>
        </p:spPr>
      </p:pic>
    </p:spTree>
    <p:extLst>
      <p:ext uri="{BB962C8B-B14F-4D97-AF65-F5344CB8AC3E}">
        <p14:creationId xmlns:p14="http://schemas.microsoft.com/office/powerpoint/2010/main" val="30470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p:txBody>
          <a:bodyPr/>
          <a:lstStyle/>
          <a:p>
            <a:pPr algn="ctr"/>
            <a:r>
              <a:rPr lang="en-US" dirty="0"/>
              <a:t>Motivation</a:t>
            </a:r>
          </a:p>
        </p:txBody>
      </p:sp>
      <p:sp>
        <p:nvSpPr>
          <p:cNvPr id="3" name="Content Placeholder 2">
            <a:extLst>
              <a:ext uri="{FF2B5EF4-FFF2-40B4-BE49-F238E27FC236}">
                <a16:creationId xmlns:a16="http://schemas.microsoft.com/office/drawing/2014/main" id="{0E48081D-219F-4586-8C78-DAA9E1CCE5A3}"/>
              </a:ext>
            </a:extLst>
          </p:cNvPr>
          <p:cNvSpPr>
            <a:spLocks noGrp="1"/>
          </p:cNvSpPr>
          <p:nvPr>
            <p:ph idx="1"/>
          </p:nvPr>
        </p:nvSpPr>
        <p:spPr>
          <a:xfrm>
            <a:off x="609600" y="1768339"/>
            <a:ext cx="10972800" cy="3503981"/>
          </a:xfrm>
        </p:spPr>
        <p:txBody>
          <a:bodyPr>
            <a:noAutofit/>
          </a:bodyPr>
          <a:lstStyle/>
          <a:p>
            <a:pPr>
              <a:lnSpc>
                <a:spcPct val="15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Residential real estate is often the largest and most important investment a consumer will make</a:t>
            </a:r>
          </a:p>
          <a:p>
            <a:pPr>
              <a:lnSpc>
                <a:spcPct val="150000"/>
              </a:lnSpc>
            </a:pPr>
            <a:r>
              <a:rPr lang="en-US" sz="1800" dirty="0">
                <a:latin typeface="Calibri" panose="020F0502020204030204" pitchFamily="34" charset="0"/>
                <a:cs typeface="Times New Roman" panose="02020603050405020304" pitchFamily="18" charset="0"/>
              </a:rPr>
              <a:t>Owning Real Estate is the most traditional path to wealth and social mobility</a:t>
            </a:r>
          </a:p>
          <a:p>
            <a:pPr lvl="1">
              <a:lnSpc>
                <a:spcPct val="150000"/>
              </a:lnSpc>
            </a:pPr>
            <a:r>
              <a:rPr lang="en-US" sz="1400" dirty="0">
                <a:latin typeface="Calibri" panose="020F0502020204030204" pitchFamily="34" charset="0"/>
                <a:cs typeface="Times New Roman" panose="02020603050405020304" pitchFamily="18" charset="0"/>
              </a:rPr>
              <a:t>The more unaffordable housing becomes the great the inequality gap</a:t>
            </a:r>
          </a:p>
          <a:p>
            <a:pPr>
              <a:lnSpc>
                <a:spcPct val="150000"/>
              </a:lnSpc>
            </a:pPr>
            <a:r>
              <a:rPr lang="en-US" sz="1800" dirty="0">
                <a:latin typeface="Calibri" panose="020F0502020204030204" pitchFamily="34" charset="0"/>
                <a:cs typeface="Times New Roman" panose="02020603050405020304" pitchFamily="18" charset="0"/>
              </a:rPr>
              <a:t>Forecasts can help buyers and sellers to understand where the market is moving, what action to take and when</a:t>
            </a:r>
          </a:p>
          <a:p>
            <a:pPr lvl="1">
              <a:lnSpc>
                <a:spcPct val="150000"/>
              </a:lnSpc>
            </a:pPr>
            <a:r>
              <a:rPr lang="en-US" sz="1400" dirty="0">
                <a:latin typeface="Calibri" panose="020F0502020204030204" pitchFamily="34" charset="0"/>
                <a:cs typeface="Times New Roman" panose="02020603050405020304" pitchFamily="18" charset="0"/>
              </a:rPr>
              <a:t>Can also help inform cost of living proxies for wages</a:t>
            </a:r>
          </a:p>
          <a:p>
            <a:pPr>
              <a:lnSpc>
                <a:spcPct val="150000"/>
              </a:lnSpc>
            </a:pPr>
            <a:r>
              <a:rPr lang="en-US" sz="1800" dirty="0">
                <a:latin typeface="Calibri" panose="020F0502020204030204" pitchFamily="34" charset="0"/>
                <a:cs typeface="Times New Roman" panose="02020603050405020304" pitchFamily="18" charset="0"/>
              </a:rPr>
              <a:t>Few analysts choose to release </a:t>
            </a:r>
            <a:r>
              <a:rPr lang="en-US" sz="1800" i="1" dirty="0">
                <a:latin typeface="Calibri" panose="020F0502020204030204" pitchFamily="34" charset="0"/>
                <a:cs typeface="Times New Roman" panose="02020603050405020304" pitchFamily="18" charset="0"/>
              </a:rPr>
              <a:t>public</a:t>
            </a:r>
            <a:r>
              <a:rPr lang="en-US" sz="1800" dirty="0">
                <a:latin typeface="Calibri" panose="020F0502020204030204" pitchFamily="34" charset="0"/>
                <a:cs typeface="Times New Roman" panose="02020603050405020304" pitchFamily="18" charset="0"/>
              </a:rPr>
              <a:t> forecasts at the metro-area level. They can be purchased, however.</a:t>
            </a:r>
          </a:p>
          <a:p>
            <a:pPr lvl="1">
              <a:lnSpc>
                <a:spcPct val="150000"/>
              </a:lnSpc>
            </a:pPr>
            <a:r>
              <a:rPr lang="en-US" sz="1400" dirty="0">
                <a:latin typeface="Calibri" panose="020F0502020204030204" pitchFamily="34" charset="0"/>
                <a:cs typeface="Times New Roman" panose="02020603050405020304" pitchFamily="18" charset="0"/>
              </a:rPr>
              <a:t>Seattle has shown to be unique in it’s accelerated growth the last 15 years</a:t>
            </a:r>
          </a:p>
          <a:p>
            <a:pPr>
              <a:lnSpc>
                <a:spcPct val="150000"/>
              </a:lnSpc>
            </a:pPr>
            <a:r>
              <a:rPr lang="en-US" sz="1800" dirty="0">
                <a:latin typeface="Calibri" panose="020F0502020204030204" pitchFamily="34" charset="0"/>
                <a:cs typeface="Times New Roman" panose="02020603050405020304" pitchFamily="18" charset="0"/>
              </a:rPr>
              <a:t>It’s personal!</a:t>
            </a:r>
          </a:p>
        </p:txBody>
      </p:sp>
      <p:sp>
        <p:nvSpPr>
          <p:cNvPr id="4" name="Text Placeholder 3">
            <a:extLst>
              <a:ext uri="{FF2B5EF4-FFF2-40B4-BE49-F238E27FC236}">
                <a16:creationId xmlns:a16="http://schemas.microsoft.com/office/drawing/2014/main" id="{DB578F45-D38C-422E-89B9-EE3A3D6C44E0}"/>
              </a:ext>
            </a:extLst>
          </p:cNvPr>
          <p:cNvSpPr>
            <a:spLocks noGrp="1"/>
          </p:cNvSpPr>
          <p:nvPr>
            <p:ph type="body" sz="quarter" idx="10"/>
          </p:nvPr>
        </p:nvSpPr>
        <p:spPr/>
        <p:txBody>
          <a:bodyPr/>
          <a:lstStyle/>
          <a:p>
            <a:pPr algn="ctr"/>
            <a:r>
              <a:rPr lang="en-US" dirty="0"/>
              <a:t>Why forecast Seattle (King County) real estate?</a:t>
            </a:r>
          </a:p>
        </p:txBody>
      </p:sp>
    </p:spTree>
    <p:extLst>
      <p:ext uri="{BB962C8B-B14F-4D97-AF65-F5344CB8AC3E}">
        <p14:creationId xmlns:p14="http://schemas.microsoft.com/office/powerpoint/2010/main" val="266530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ormalized devaluation&#10;&#10;Description automatically generated">
            <a:extLst>
              <a:ext uri="{FF2B5EF4-FFF2-40B4-BE49-F238E27FC236}">
                <a16:creationId xmlns:a16="http://schemas.microsoft.com/office/drawing/2014/main" id="{73A7DC05-919C-0E00-9B4D-47D3091E714F}"/>
              </a:ext>
            </a:extLst>
          </p:cNvPr>
          <p:cNvPicPr>
            <a:picLocks noChangeAspect="1"/>
          </p:cNvPicPr>
          <p:nvPr/>
        </p:nvPicPr>
        <p:blipFill>
          <a:blip r:embed="rId3"/>
          <a:stretch>
            <a:fillRect/>
          </a:stretch>
        </p:blipFill>
        <p:spPr>
          <a:xfrm>
            <a:off x="1262254" y="825350"/>
            <a:ext cx="9874685" cy="4937343"/>
          </a:xfrm>
          <a:prstGeom prst="rect">
            <a:avLst/>
          </a:prstGeom>
        </p:spPr>
      </p:pic>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186629"/>
            <a:ext cx="10972800" cy="742184"/>
          </a:xfrm>
        </p:spPr>
        <p:txBody>
          <a:bodyPr/>
          <a:lstStyle/>
          <a:p>
            <a:pPr algn="ctr"/>
            <a:r>
              <a:rPr lang="en-US" dirty="0"/>
              <a:t>Median Home Price – IS APE Errors</a:t>
            </a:r>
          </a:p>
        </p:txBody>
      </p:sp>
    </p:spTree>
    <p:extLst>
      <p:ext uri="{BB962C8B-B14F-4D97-AF65-F5344CB8AC3E}">
        <p14:creationId xmlns:p14="http://schemas.microsoft.com/office/powerpoint/2010/main" val="331512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972855" y="0"/>
            <a:ext cx="10972800" cy="742184"/>
          </a:xfrm>
        </p:spPr>
        <p:txBody>
          <a:bodyPr/>
          <a:lstStyle/>
          <a:p>
            <a:pPr algn="ctr"/>
            <a:r>
              <a:rPr lang="en-US" dirty="0"/>
              <a:t>IS RMSE Analysis</a:t>
            </a:r>
          </a:p>
        </p:txBody>
      </p:sp>
      <p:sp>
        <p:nvSpPr>
          <p:cNvPr id="3" name="TextBox 2">
            <a:extLst>
              <a:ext uri="{FF2B5EF4-FFF2-40B4-BE49-F238E27FC236}">
                <a16:creationId xmlns:a16="http://schemas.microsoft.com/office/drawing/2014/main" id="{2CC43EAC-6ECC-42BD-3F61-9DF293A62C09}"/>
              </a:ext>
            </a:extLst>
          </p:cNvPr>
          <p:cNvSpPr txBox="1"/>
          <p:nvPr/>
        </p:nvSpPr>
        <p:spPr>
          <a:xfrm>
            <a:off x="609600" y="1046242"/>
            <a:ext cx="11465490" cy="3600986"/>
          </a:xfrm>
          <a:prstGeom prst="rect">
            <a:avLst/>
          </a:prstGeom>
          <a:noFill/>
          <a:ln>
            <a:solidFill>
              <a:schemeClr val="tx1"/>
            </a:solidFill>
          </a:ln>
        </p:spPr>
        <p:txBody>
          <a:bodyPr wrap="square" rtlCol="0">
            <a:spAutoFit/>
          </a:bodyPr>
          <a:lstStyle/>
          <a:p>
            <a:r>
              <a:rPr lang="en-US" sz="2400" u="sng" dirty="0">
                <a:latin typeface="Bookman Old Style" panose="02050604050505020204" pitchFamily="18" charset="0"/>
              </a:rPr>
              <a:t>METHOD</a:t>
            </a:r>
            <a:r>
              <a:rPr lang="en-US" sz="2400" dirty="0">
                <a:latin typeface="Bookman Old Style" panose="02050604050505020204" pitchFamily="18" charset="0"/>
              </a:rPr>
              <a:t>					</a:t>
            </a:r>
            <a:r>
              <a:rPr lang="en-US" sz="2400" u="sng" dirty="0">
                <a:latin typeface="Bookman Old Style" panose="02050604050505020204" pitchFamily="18" charset="0"/>
              </a:rPr>
              <a:t>RMSE</a:t>
            </a:r>
            <a:r>
              <a:rPr lang="en-US" sz="2400" dirty="0">
                <a:latin typeface="Bookman Old Style" panose="02050604050505020204" pitchFamily="18" charset="0"/>
              </a:rPr>
              <a:t>	  </a:t>
            </a:r>
            <a:r>
              <a:rPr lang="en-US" sz="2400" u="sng" dirty="0">
                <a:latin typeface="Bookman Old Style" panose="02050604050505020204" pitchFamily="18" charset="0"/>
              </a:rPr>
              <a:t>Equal</a:t>
            </a:r>
            <a:r>
              <a:rPr lang="en-US" sz="2400" dirty="0">
                <a:latin typeface="Bookman Old Style" panose="02050604050505020204" pitchFamily="18" charset="0"/>
              </a:rPr>
              <a:t>	  </a:t>
            </a:r>
            <a:r>
              <a:rPr lang="en-US" sz="2400" u="sng" dirty="0">
                <a:latin typeface="Bookman Old Style" panose="02050604050505020204" pitchFamily="18" charset="0"/>
              </a:rPr>
              <a:t>Optimal #1*</a:t>
            </a:r>
            <a:r>
              <a:rPr lang="en-US" sz="2400" dirty="0">
                <a:latin typeface="Bookman Old Style" panose="02050604050505020204" pitchFamily="18" charset="0"/>
              </a:rPr>
              <a:t>    </a:t>
            </a:r>
            <a:r>
              <a:rPr lang="en-US" sz="2400" u="sng" dirty="0">
                <a:latin typeface="Bookman Old Style" panose="02050604050505020204" pitchFamily="18" charset="0"/>
              </a:rPr>
              <a:t>Optimal #2*</a:t>
            </a:r>
          </a:p>
          <a:p>
            <a:r>
              <a:rPr lang="en-US" sz="2400" dirty="0">
                <a:latin typeface="Bookman Old Style" panose="02050604050505020204" pitchFamily="18" charset="0"/>
              </a:rPr>
              <a:t>ARIMA				   		39,385	  33.3% 	      39.8%			 26.9%</a:t>
            </a:r>
          </a:p>
          <a:p>
            <a:r>
              <a:rPr lang="en-US" sz="2400" dirty="0">
                <a:latin typeface="Bookman Old Style" panose="02050604050505020204" pitchFamily="18" charset="0"/>
              </a:rPr>
              <a:t>Structural			    		78,597	  33.3%	    	 13.0%			 29.2%</a:t>
            </a:r>
          </a:p>
          <a:p>
            <a:r>
              <a:rPr lang="en-US" sz="2400" dirty="0">
                <a:latin typeface="Bookman Old Style" panose="02050604050505020204" pitchFamily="18" charset="0"/>
              </a:rPr>
              <a:t>VAR					    		28,361	  33.3% 	      47.3%			 43.9%</a:t>
            </a:r>
          </a:p>
          <a:p>
            <a:endParaRPr lang="en-US" sz="2400" dirty="0">
              <a:latin typeface="Bookman Old Style" panose="02050604050505020204" pitchFamily="18" charset="0"/>
            </a:endParaRPr>
          </a:p>
          <a:p>
            <a:r>
              <a:rPr lang="en-US" sz="2400" u="sng" dirty="0">
                <a:latin typeface="Bookman Old Style" panose="02050604050505020204" pitchFamily="18" charset="0"/>
              </a:rPr>
              <a:t>COMBINATIONS</a:t>
            </a:r>
          </a:p>
          <a:p>
            <a:r>
              <a:rPr lang="en-US" sz="2400" dirty="0">
                <a:latin typeface="Bookman Old Style" panose="02050604050505020204" pitchFamily="18" charset="0"/>
              </a:rPr>
              <a:t>Equal Weight	              41,343</a:t>
            </a:r>
          </a:p>
          <a:p>
            <a:r>
              <a:rPr lang="en-US" sz="2400" dirty="0">
                <a:latin typeface="Bookman Old Style" panose="02050604050505020204" pitchFamily="18" charset="0"/>
              </a:rPr>
              <a:t>Optimal Weight #1         32,322</a:t>
            </a:r>
          </a:p>
          <a:p>
            <a:r>
              <a:rPr lang="en-US" sz="2400" dirty="0">
                <a:latin typeface="Bookman Old Style" panose="02050604050505020204" pitchFamily="18" charset="0"/>
              </a:rPr>
              <a:t>Optimal Weight #2  		38,853</a:t>
            </a:r>
          </a:p>
          <a:p>
            <a:pPr algn="r"/>
            <a:r>
              <a:rPr lang="en-US" sz="1200" dirty="0">
                <a:latin typeface="Bookman Old Style" panose="02050604050505020204" pitchFamily="18" charset="0"/>
              </a:rPr>
              <a:t>*Rounding is why these don’t sum to 1.0</a:t>
            </a:r>
          </a:p>
        </p:txBody>
      </p:sp>
    </p:spTree>
    <p:extLst>
      <p:ext uri="{BB962C8B-B14F-4D97-AF65-F5344CB8AC3E}">
        <p14:creationId xmlns:p14="http://schemas.microsoft.com/office/powerpoint/2010/main" val="356852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972855" y="0"/>
            <a:ext cx="10972800" cy="742184"/>
          </a:xfrm>
        </p:spPr>
        <p:txBody>
          <a:bodyPr/>
          <a:lstStyle/>
          <a:p>
            <a:pPr algn="ctr"/>
            <a:r>
              <a:rPr lang="en-US" dirty="0"/>
              <a:t>IS MAPE Analysis</a:t>
            </a:r>
          </a:p>
        </p:txBody>
      </p:sp>
      <p:sp>
        <p:nvSpPr>
          <p:cNvPr id="3" name="TextBox 2">
            <a:extLst>
              <a:ext uri="{FF2B5EF4-FFF2-40B4-BE49-F238E27FC236}">
                <a16:creationId xmlns:a16="http://schemas.microsoft.com/office/drawing/2014/main" id="{2CC43EAC-6ECC-42BD-3F61-9DF293A62C09}"/>
              </a:ext>
            </a:extLst>
          </p:cNvPr>
          <p:cNvSpPr txBox="1"/>
          <p:nvPr/>
        </p:nvSpPr>
        <p:spPr>
          <a:xfrm>
            <a:off x="609600" y="1046242"/>
            <a:ext cx="11465490" cy="3600986"/>
          </a:xfrm>
          <a:prstGeom prst="rect">
            <a:avLst/>
          </a:prstGeom>
          <a:noFill/>
          <a:ln>
            <a:solidFill>
              <a:schemeClr val="tx1"/>
            </a:solidFill>
          </a:ln>
        </p:spPr>
        <p:txBody>
          <a:bodyPr wrap="square" rtlCol="0">
            <a:spAutoFit/>
          </a:bodyPr>
          <a:lstStyle/>
          <a:p>
            <a:r>
              <a:rPr lang="en-US" sz="2400" u="sng" dirty="0">
                <a:latin typeface="Bookman Old Style" panose="02050604050505020204" pitchFamily="18" charset="0"/>
              </a:rPr>
              <a:t>METHOD</a:t>
            </a:r>
            <a:r>
              <a:rPr lang="en-US" sz="2400" dirty="0">
                <a:latin typeface="Bookman Old Style" panose="02050604050505020204" pitchFamily="18" charset="0"/>
              </a:rPr>
              <a:t>					</a:t>
            </a:r>
            <a:r>
              <a:rPr lang="en-US" sz="2400" u="sng" dirty="0">
                <a:latin typeface="Bookman Old Style" panose="02050604050505020204" pitchFamily="18" charset="0"/>
              </a:rPr>
              <a:t>MAPE	</a:t>
            </a:r>
            <a:r>
              <a:rPr lang="en-US" sz="2400" dirty="0">
                <a:latin typeface="Bookman Old Style" panose="02050604050505020204" pitchFamily="18" charset="0"/>
              </a:rPr>
              <a:t>	  </a:t>
            </a:r>
            <a:r>
              <a:rPr lang="en-US" sz="2400" u="sng" dirty="0">
                <a:latin typeface="Bookman Old Style" panose="02050604050505020204" pitchFamily="18" charset="0"/>
              </a:rPr>
              <a:t>Equal</a:t>
            </a:r>
            <a:r>
              <a:rPr lang="en-US" sz="2400" dirty="0">
                <a:latin typeface="Bookman Old Style" panose="02050604050505020204" pitchFamily="18" charset="0"/>
              </a:rPr>
              <a:t>	  </a:t>
            </a:r>
            <a:r>
              <a:rPr lang="en-US" sz="2400" u="sng" dirty="0">
                <a:latin typeface="Bookman Old Style" panose="02050604050505020204" pitchFamily="18" charset="0"/>
              </a:rPr>
              <a:t>Optimal #1*</a:t>
            </a:r>
            <a:r>
              <a:rPr lang="en-US" sz="2400" dirty="0">
                <a:latin typeface="Bookman Old Style" panose="02050604050505020204" pitchFamily="18" charset="0"/>
              </a:rPr>
              <a:t>    </a:t>
            </a:r>
            <a:r>
              <a:rPr lang="en-US" sz="2400" u="sng" dirty="0">
                <a:latin typeface="Bookman Old Style" panose="02050604050505020204" pitchFamily="18" charset="0"/>
              </a:rPr>
              <a:t>Optimal #2*</a:t>
            </a:r>
          </a:p>
          <a:p>
            <a:r>
              <a:rPr lang="en-US" sz="2400" dirty="0">
                <a:latin typeface="Bookman Old Style" panose="02050604050505020204" pitchFamily="18" charset="0"/>
              </a:rPr>
              <a:t>ARIMA				   		 3.3%		  33.3% 	      40.5%			 31.1%</a:t>
            </a:r>
          </a:p>
          <a:p>
            <a:r>
              <a:rPr lang="en-US" sz="2400" dirty="0">
                <a:latin typeface="Bookman Old Style" panose="02050604050505020204" pitchFamily="18" charset="0"/>
              </a:rPr>
              <a:t>Structural			    		 7.0%		  33.3%	    	 12.2%			 29.5%</a:t>
            </a:r>
          </a:p>
          <a:p>
            <a:r>
              <a:rPr lang="en-US" sz="2400" dirty="0">
                <a:latin typeface="Bookman Old Style" panose="02050604050505020204" pitchFamily="18" charset="0"/>
              </a:rPr>
              <a:t>VAR					    		 2.5</a:t>
            </a:r>
            <a:r>
              <a:rPr lang="en-US" sz="2400" i="1" dirty="0">
                <a:latin typeface="Bookman Old Style" panose="02050604050505020204" pitchFamily="18" charset="0"/>
              </a:rPr>
              <a:t>%	</a:t>
            </a:r>
            <a:r>
              <a:rPr lang="en-US" sz="2400" dirty="0">
                <a:latin typeface="Bookman Old Style" panose="02050604050505020204" pitchFamily="18" charset="0"/>
              </a:rPr>
              <a:t>	  33.3% 	      47.3%			 39.4%</a:t>
            </a:r>
          </a:p>
          <a:p>
            <a:endParaRPr lang="en-US" sz="2400" dirty="0">
              <a:latin typeface="Bookman Old Style" panose="02050604050505020204" pitchFamily="18" charset="0"/>
            </a:endParaRPr>
          </a:p>
          <a:p>
            <a:r>
              <a:rPr lang="en-US" sz="2400" u="sng" dirty="0">
                <a:latin typeface="Bookman Old Style" panose="02050604050505020204" pitchFamily="18" charset="0"/>
              </a:rPr>
              <a:t>COMBINATIONS</a:t>
            </a:r>
          </a:p>
          <a:p>
            <a:r>
              <a:rPr lang="en-US" sz="2400" dirty="0">
                <a:latin typeface="Bookman Old Style" panose="02050604050505020204" pitchFamily="18" charset="0"/>
              </a:rPr>
              <a:t>Equal Weight	               4.0%</a:t>
            </a:r>
          </a:p>
          <a:p>
            <a:r>
              <a:rPr lang="en-US" sz="2400" dirty="0">
                <a:latin typeface="Bookman Old Style" panose="02050604050505020204" pitchFamily="18" charset="0"/>
              </a:rPr>
              <a:t>Optimal Weight #1          3.1%</a:t>
            </a:r>
          </a:p>
          <a:p>
            <a:r>
              <a:rPr lang="en-US" sz="2400" dirty="0">
                <a:latin typeface="Bookman Old Style" panose="02050604050505020204" pitchFamily="18" charset="0"/>
              </a:rPr>
              <a:t>Optimal Weight #2  		 3.8%</a:t>
            </a:r>
          </a:p>
          <a:p>
            <a:pPr algn="r"/>
            <a:r>
              <a:rPr lang="en-US" sz="1200" dirty="0">
                <a:latin typeface="Bookman Old Style" panose="02050604050505020204" pitchFamily="18" charset="0"/>
              </a:rPr>
              <a:t>*Rounding is why these don’t sum to 1.0</a:t>
            </a:r>
          </a:p>
        </p:txBody>
      </p:sp>
    </p:spTree>
    <p:extLst>
      <p:ext uri="{BB962C8B-B14F-4D97-AF65-F5344CB8AC3E}">
        <p14:creationId xmlns:p14="http://schemas.microsoft.com/office/powerpoint/2010/main" val="104557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house price&#10;&#10;Description automatically generated with medium confidence">
            <a:extLst>
              <a:ext uri="{FF2B5EF4-FFF2-40B4-BE49-F238E27FC236}">
                <a16:creationId xmlns:a16="http://schemas.microsoft.com/office/drawing/2014/main" id="{3FE55B50-466F-4311-5104-9D4462D739B3}"/>
              </a:ext>
            </a:extLst>
          </p:cNvPr>
          <p:cNvPicPr>
            <a:picLocks noChangeAspect="1"/>
          </p:cNvPicPr>
          <p:nvPr/>
        </p:nvPicPr>
        <p:blipFill>
          <a:blip r:embed="rId3"/>
          <a:stretch>
            <a:fillRect/>
          </a:stretch>
        </p:blipFill>
        <p:spPr>
          <a:xfrm>
            <a:off x="1378385" y="740923"/>
            <a:ext cx="9769780" cy="4884890"/>
          </a:xfrm>
          <a:prstGeom prst="rect">
            <a:avLst/>
          </a:prstGeom>
        </p:spPr>
      </p:pic>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86421"/>
            <a:ext cx="10972800" cy="742184"/>
          </a:xfrm>
        </p:spPr>
        <p:txBody>
          <a:bodyPr/>
          <a:lstStyle/>
          <a:p>
            <a:pPr algn="ctr"/>
            <a:r>
              <a:rPr lang="en-US" dirty="0"/>
              <a:t>In-Sample Combination Forecasts (RMSE)</a:t>
            </a:r>
          </a:p>
        </p:txBody>
      </p:sp>
      <p:sp>
        <p:nvSpPr>
          <p:cNvPr id="3" name="TextBox 2">
            <a:extLst>
              <a:ext uri="{FF2B5EF4-FFF2-40B4-BE49-F238E27FC236}">
                <a16:creationId xmlns:a16="http://schemas.microsoft.com/office/drawing/2014/main" id="{36957638-87FD-76D0-5B1C-7701FA6EE30D}"/>
              </a:ext>
            </a:extLst>
          </p:cNvPr>
          <p:cNvSpPr txBox="1"/>
          <p:nvPr/>
        </p:nvSpPr>
        <p:spPr>
          <a:xfrm>
            <a:off x="889348" y="5235879"/>
            <a:ext cx="7014575" cy="288099"/>
          </a:xfrm>
          <a:prstGeom prst="rect">
            <a:avLst/>
          </a:prstGeom>
        </p:spPr>
        <p:txBody>
          <a:bodyPr vert="horz" wrap="square" lIns="91440" tIns="45720" rIns="91440" bIns="45720" rtlCol="0" anchor="t">
            <a:noAutofit/>
          </a:bodyPr>
          <a:lstStyle/>
          <a:p>
            <a:r>
              <a:rPr lang="en-US" sz="2000" b="1" i="1" dirty="0">
                <a:solidFill>
                  <a:srgbClr val="6A4C92"/>
                </a:solidFill>
                <a:latin typeface="Times New Roman" panose="02020603050405020304" pitchFamily="18" charset="0"/>
                <a:cs typeface="Times New Roman" panose="02020603050405020304" pitchFamily="18" charset="0"/>
              </a:rPr>
              <a:t>Optimal weights use RMSE weighting.</a:t>
            </a:r>
          </a:p>
        </p:txBody>
      </p:sp>
    </p:spTree>
    <p:extLst>
      <p:ext uri="{BB962C8B-B14F-4D97-AF65-F5344CB8AC3E}">
        <p14:creationId xmlns:p14="http://schemas.microsoft.com/office/powerpoint/2010/main" val="256970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line graph&#10;&#10;Description automatically generated">
            <a:extLst>
              <a:ext uri="{FF2B5EF4-FFF2-40B4-BE49-F238E27FC236}">
                <a16:creationId xmlns:a16="http://schemas.microsoft.com/office/drawing/2014/main" id="{EC6225E8-D90D-04A3-0E9C-B272EA67C70D}"/>
              </a:ext>
            </a:extLst>
          </p:cNvPr>
          <p:cNvPicPr>
            <a:picLocks noChangeAspect="1"/>
          </p:cNvPicPr>
          <p:nvPr/>
        </p:nvPicPr>
        <p:blipFill>
          <a:blip r:embed="rId3"/>
          <a:stretch>
            <a:fillRect/>
          </a:stretch>
        </p:blipFill>
        <p:spPr>
          <a:xfrm>
            <a:off x="1038616" y="678915"/>
            <a:ext cx="10114767" cy="5057384"/>
          </a:xfrm>
          <a:prstGeom prst="rect">
            <a:avLst/>
          </a:prstGeom>
        </p:spPr>
      </p:pic>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86421"/>
            <a:ext cx="10972800" cy="742184"/>
          </a:xfrm>
        </p:spPr>
        <p:txBody>
          <a:bodyPr/>
          <a:lstStyle/>
          <a:p>
            <a:pPr algn="ctr"/>
            <a:r>
              <a:rPr lang="en-US" dirty="0"/>
              <a:t>Out-of-Sample Combination Forecasts</a:t>
            </a:r>
          </a:p>
        </p:txBody>
      </p:sp>
      <p:sp>
        <p:nvSpPr>
          <p:cNvPr id="3" name="TextBox 2">
            <a:extLst>
              <a:ext uri="{FF2B5EF4-FFF2-40B4-BE49-F238E27FC236}">
                <a16:creationId xmlns:a16="http://schemas.microsoft.com/office/drawing/2014/main" id="{BC24638F-909C-9913-84D1-BF22D9934D76}"/>
              </a:ext>
            </a:extLst>
          </p:cNvPr>
          <p:cNvSpPr txBox="1"/>
          <p:nvPr/>
        </p:nvSpPr>
        <p:spPr>
          <a:xfrm>
            <a:off x="889348" y="5235879"/>
            <a:ext cx="7014575" cy="288099"/>
          </a:xfrm>
          <a:prstGeom prst="rect">
            <a:avLst/>
          </a:prstGeom>
        </p:spPr>
        <p:txBody>
          <a:bodyPr vert="horz" wrap="square" lIns="91440" tIns="45720" rIns="91440" bIns="45720" rtlCol="0" anchor="t">
            <a:noAutofit/>
          </a:bodyPr>
          <a:lstStyle/>
          <a:p>
            <a:r>
              <a:rPr lang="en-US" sz="2000" b="1" i="1" dirty="0">
                <a:solidFill>
                  <a:srgbClr val="6A4C92"/>
                </a:solidFill>
                <a:latin typeface="Times New Roman" panose="02020603050405020304" pitchFamily="18" charset="0"/>
                <a:cs typeface="Times New Roman" panose="02020603050405020304" pitchFamily="18" charset="0"/>
              </a:rPr>
              <a:t>Optimal weights use RMSE weighting.</a:t>
            </a:r>
          </a:p>
        </p:txBody>
      </p:sp>
    </p:spTree>
    <p:extLst>
      <p:ext uri="{BB962C8B-B14F-4D97-AF65-F5344CB8AC3E}">
        <p14:creationId xmlns:p14="http://schemas.microsoft.com/office/powerpoint/2010/main" val="500200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625040"/>
            <a:ext cx="10972800" cy="742184"/>
          </a:xfrm>
        </p:spPr>
        <p:txBody>
          <a:bodyPr/>
          <a:lstStyle/>
          <a:p>
            <a:pPr algn="ctr"/>
            <a:r>
              <a:rPr lang="en-US" dirty="0"/>
              <a:t>Conclusion: In-Sample Error Performance</a:t>
            </a:r>
          </a:p>
        </p:txBody>
      </p:sp>
      <p:graphicFrame>
        <p:nvGraphicFramePr>
          <p:cNvPr id="3" name="Table 3">
            <a:extLst>
              <a:ext uri="{FF2B5EF4-FFF2-40B4-BE49-F238E27FC236}">
                <a16:creationId xmlns:a16="http://schemas.microsoft.com/office/drawing/2014/main" id="{AE280F3B-40ED-57AF-296C-5780D4E72E64}"/>
              </a:ext>
            </a:extLst>
          </p:cNvPr>
          <p:cNvGraphicFramePr>
            <a:graphicFrameLocks noGrp="1"/>
          </p:cNvGraphicFramePr>
          <p:nvPr>
            <p:extLst>
              <p:ext uri="{D42A27DB-BD31-4B8C-83A1-F6EECF244321}">
                <p14:modId xmlns:p14="http://schemas.microsoft.com/office/powerpoint/2010/main" val="3441009149"/>
              </p:ext>
            </p:extLst>
          </p:nvPr>
        </p:nvGraphicFramePr>
        <p:xfrm>
          <a:off x="609600" y="2423808"/>
          <a:ext cx="10720885" cy="2196258"/>
        </p:xfrm>
        <a:graphic>
          <a:graphicData uri="http://schemas.openxmlformats.org/drawingml/2006/table">
            <a:tbl>
              <a:tblPr firstRow="1" bandRow="1">
                <a:tableStyleId>{5940675A-B579-460E-94D1-54222C63F5DA}</a:tableStyleId>
              </a:tblPr>
              <a:tblGrid>
                <a:gridCol w="1531555">
                  <a:extLst>
                    <a:ext uri="{9D8B030D-6E8A-4147-A177-3AD203B41FA5}">
                      <a16:colId xmlns:a16="http://schemas.microsoft.com/office/drawing/2014/main" val="2488612569"/>
                    </a:ext>
                  </a:extLst>
                </a:gridCol>
                <a:gridCol w="1531555">
                  <a:extLst>
                    <a:ext uri="{9D8B030D-6E8A-4147-A177-3AD203B41FA5}">
                      <a16:colId xmlns:a16="http://schemas.microsoft.com/office/drawing/2014/main" val="3346358250"/>
                    </a:ext>
                  </a:extLst>
                </a:gridCol>
                <a:gridCol w="1531555">
                  <a:extLst>
                    <a:ext uri="{9D8B030D-6E8A-4147-A177-3AD203B41FA5}">
                      <a16:colId xmlns:a16="http://schemas.microsoft.com/office/drawing/2014/main" val="1117349744"/>
                    </a:ext>
                  </a:extLst>
                </a:gridCol>
                <a:gridCol w="1531555">
                  <a:extLst>
                    <a:ext uri="{9D8B030D-6E8A-4147-A177-3AD203B41FA5}">
                      <a16:colId xmlns:a16="http://schemas.microsoft.com/office/drawing/2014/main" val="2447706641"/>
                    </a:ext>
                  </a:extLst>
                </a:gridCol>
                <a:gridCol w="1531555">
                  <a:extLst>
                    <a:ext uri="{9D8B030D-6E8A-4147-A177-3AD203B41FA5}">
                      <a16:colId xmlns:a16="http://schemas.microsoft.com/office/drawing/2014/main" val="525897794"/>
                    </a:ext>
                  </a:extLst>
                </a:gridCol>
                <a:gridCol w="1531555">
                  <a:extLst>
                    <a:ext uri="{9D8B030D-6E8A-4147-A177-3AD203B41FA5}">
                      <a16:colId xmlns:a16="http://schemas.microsoft.com/office/drawing/2014/main" val="959681348"/>
                    </a:ext>
                  </a:extLst>
                </a:gridCol>
                <a:gridCol w="1531555">
                  <a:extLst>
                    <a:ext uri="{9D8B030D-6E8A-4147-A177-3AD203B41FA5}">
                      <a16:colId xmlns:a16="http://schemas.microsoft.com/office/drawing/2014/main" val="3371675298"/>
                    </a:ext>
                  </a:extLst>
                </a:gridCol>
              </a:tblGrid>
              <a:tr h="518726">
                <a:tc>
                  <a:txBody>
                    <a:bodyPr/>
                    <a:lstStyle/>
                    <a:p>
                      <a:endParaRPr lang="en-US" dirty="0"/>
                    </a:p>
                  </a:txBody>
                  <a:tcPr/>
                </a:tc>
                <a:tc gridSpan="3">
                  <a:txBody>
                    <a:bodyPr/>
                    <a:lstStyle/>
                    <a:p>
                      <a:pPr algn="ctr"/>
                      <a:r>
                        <a:rPr lang="en-US" u="sng" dirty="0"/>
                        <a:t>Methods</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u="sng" dirty="0"/>
                        <a:t>Combinations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44718535"/>
                  </a:ext>
                </a:extLst>
              </a:tr>
              <a:tr h="529385">
                <a:tc>
                  <a:txBody>
                    <a:bodyPr/>
                    <a:lstStyle/>
                    <a:p>
                      <a:endParaRPr lang="en-US" dirty="0"/>
                    </a:p>
                  </a:txBody>
                  <a:tcPr/>
                </a:tc>
                <a:tc>
                  <a:txBody>
                    <a:bodyPr/>
                    <a:lstStyle/>
                    <a:p>
                      <a:pPr algn="ctr"/>
                      <a:r>
                        <a:rPr lang="en-US" b="1" dirty="0"/>
                        <a:t>ARIMA</a:t>
                      </a:r>
                    </a:p>
                  </a:txBody>
                  <a:tcPr/>
                </a:tc>
                <a:tc>
                  <a:txBody>
                    <a:bodyPr/>
                    <a:lstStyle/>
                    <a:p>
                      <a:pPr algn="ctr"/>
                      <a:r>
                        <a:rPr lang="en-US" b="1" dirty="0"/>
                        <a:t>VAR</a:t>
                      </a:r>
                    </a:p>
                  </a:txBody>
                  <a:tcPr/>
                </a:tc>
                <a:tc>
                  <a:txBody>
                    <a:bodyPr/>
                    <a:lstStyle/>
                    <a:p>
                      <a:pPr algn="ctr"/>
                      <a:r>
                        <a:rPr lang="en-US" b="1" dirty="0"/>
                        <a:t>Structural</a:t>
                      </a:r>
                    </a:p>
                  </a:txBody>
                  <a:tcPr/>
                </a:tc>
                <a:tc>
                  <a:txBody>
                    <a:bodyPr/>
                    <a:lstStyle/>
                    <a:p>
                      <a:pPr algn="ctr"/>
                      <a:r>
                        <a:rPr lang="en-US" b="1" dirty="0"/>
                        <a:t>Equal Wt</a:t>
                      </a:r>
                    </a:p>
                  </a:txBody>
                  <a:tcPr/>
                </a:tc>
                <a:tc>
                  <a:txBody>
                    <a:bodyPr/>
                    <a:lstStyle/>
                    <a:p>
                      <a:pPr algn="ctr"/>
                      <a:r>
                        <a:rPr lang="en-US" b="1" dirty="0"/>
                        <a:t>Optimal Wt #1</a:t>
                      </a:r>
                    </a:p>
                  </a:txBody>
                  <a:tcPr/>
                </a:tc>
                <a:tc>
                  <a:txBody>
                    <a:bodyPr/>
                    <a:lstStyle/>
                    <a:p>
                      <a:pPr algn="ctr"/>
                      <a:r>
                        <a:rPr lang="en-US" b="1" dirty="0"/>
                        <a:t>Optimal Wt #2</a:t>
                      </a:r>
                    </a:p>
                  </a:txBody>
                  <a:tcPr/>
                </a:tc>
                <a:extLst>
                  <a:ext uri="{0D108BD9-81ED-4DB2-BD59-A6C34878D82A}">
                    <a16:rowId xmlns:a16="http://schemas.microsoft.com/office/drawing/2014/main" val="3660750305"/>
                  </a:ext>
                </a:extLst>
              </a:tr>
              <a:tr h="518726">
                <a:tc>
                  <a:txBody>
                    <a:bodyPr/>
                    <a:lstStyle/>
                    <a:p>
                      <a:r>
                        <a:rPr lang="en-US" b="1" dirty="0"/>
                        <a:t>RMSE</a:t>
                      </a:r>
                    </a:p>
                  </a:txBody>
                  <a:tcPr/>
                </a:tc>
                <a:tc>
                  <a:txBody>
                    <a:bodyPr/>
                    <a:lstStyle/>
                    <a:p>
                      <a:pPr algn="ctr"/>
                      <a:r>
                        <a:rPr lang="en-US" dirty="0"/>
                        <a:t>39,384</a:t>
                      </a:r>
                    </a:p>
                  </a:txBody>
                  <a:tcPr/>
                </a:tc>
                <a:tc>
                  <a:txBody>
                    <a:bodyPr/>
                    <a:lstStyle/>
                    <a:p>
                      <a:pPr algn="ctr"/>
                      <a:r>
                        <a:rPr lang="en-US" dirty="0"/>
                        <a:t>28,361</a:t>
                      </a:r>
                    </a:p>
                  </a:txBody>
                  <a:tcPr/>
                </a:tc>
                <a:tc>
                  <a:txBody>
                    <a:bodyPr/>
                    <a:lstStyle/>
                    <a:p>
                      <a:pPr algn="ctr"/>
                      <a:r>
                        <a:rPr lang="en-US" dirty="0"/>
                        <a:t>78,597</a:t>
                      </a:r>
                    </a:p>
                  </a:txBody>
                  <a:tcPr/>
                </a:tc>
                <a:tc>
                  <a:txBody>
                    <a:bodyPr/>
                    <a:lstStyle/>
                    <a:p>
                      <a:pPr algn="ctr"/>
                      <a:r>
                        <a:rPr lang="en-US" dirty="0"/>
                        <a:t>41,343</a:t>
                      </a:r>
                    </a:p>
                  </a:txBody>
                  <a:tcPr/>
                </a:tc>
                <a:tc>
                  <a:txBody>
                    <a:bodyPr/>
                    <a:lstStyle/>
                    <a:p>
                      <a:pPr algn="ctr"/>
                      <a:r>
                        <a:rPr lang="en-US" dirty="0"/>
                        <a:t>32,322</a:t>
                      </a:r>
                    </a:p>
                  </a:txBody>
                  <a:tcPr/>
                </a:tc>
                <a:tc>
                  <a:txBody>
                    <a:bodyPr/>
                    <a:lstStyle/>
                    <a:p>
                      <a:pPr algn="ctr"/>
                      <a:r>
                        <a:rPr lang="en-US" dirty="0"/>
                        <a:t>38,852</a:t>
                      </a:r>
                    </a:p>
                  </a:txBody>
                  <a:tcPr/>
                </a:tc>
                <a:extLst>
                  <a:ext uri="{0D108BD9-81ED-4DB2-BD59-A6C34878D82A}">
                    <a16:rowId xmlns:a16="http://schemas.microsoft.com/office/drawing/2014/main" val="1657332613"/>
                  </a:ext>
                </a:extLst>
              </a:tr>
              <a:tr h="518726">
                <a:tc>
                  <a:txBody>
                    <a:bodyPr/>
                    <a:lstStyle/>
                    <a:p>
                      <a:r>
                        <a:rPr lang="en-US" b="1" dirty="0"/>
                        <a:t>MAPE</a:t>
                      </a:r>
                    </a:p>
                  </a:txBody>
                  <a:tcPr/>
                </a:tc>
                <a:tc>
                  <a:txBody>
                    <a:bodyPr/>
                    <a:lstStyle/>
                    <a:p>
                      <a:pPr algn="ctr"/>
                      <a:r>
                        <a:rPr lang="en-US" dirty="0"/>
                        <a:t>3.4%</a:t>
                      </a:r>
                    </a:p>
                  </a:txBody>
                  <a:tcPr/>
                </a:tc>
                <a:tc>
                  <a:txBody>
                    <a:bodyPr/>
                    <a:lstStyle/>
                    <a:p>
                      <a:pPr algn="ctr"/>
                      <a:r>
                        <a:rPr lang="en-US" dirty="0"/>
                        <a:t>2.5%</a:t>
                      </a:r>
                    </a:p>
                  </a:txBody>
                  <a:tcPr/>
                </a:tc>
                <a:tc>
                  <a:txBody>
                    <a:bodyPr/>
                    <a:lstStyle/>
                    <a:p>
                      <a:pPr algn="ctr"/>
                      <a:r>
                        <a:rPr lang="en-US" dirty="0"/>
                        <a:t>7.0%</a:t>
                      </a:r>
                    </a:p>
                  </a:txBody>
                  <a:tcPr/>
                </a:tc>
                <a:tc>
                  <a:txBody>
                    <a:bodyPr/>
                    <a:lstStyle/>
                    <a:p>
                      <a:pPr algn="ctr"/>
                      <a:r>
                        <a:rPr lang="en-US" dirty="0"/>
                        <a:t>4.0%</a:t>
                      </a:r>
                    </a:p>
                  </a:txBody>
                  <a:tcPr/>
                </a:tc>
                <a:tc>
                  <a:txBody>
                    <a:bodyPr/>
                    <a:lstStyle/>
                    <a:p>
                      <a:pPr algn="ctr"/>
                      <a:r>
                        <a:rPr lang="en-US" dirty="0"/>
                        <a:t>3.1%</a:t>
                      </a:r>
                    </a:p>
                  </a:txBody>
                  <a:tcPr/>
                </a:tc>
                <a:tc>
                  <a:txBody>
                    <a:bodyPr/>
                    <a:lstStyle/>
                    <a:p>
                      <a:pPr algn="ctr"/>
                      <a:r>
                        <a:rPr lang="en-US" dirty="0"/>
                        <a:t>3.8%</a:t>
                      </a:r>
                    </a:p>
                  </a:txBody>
                  <a:tcPr/>
                </a:tc>
                <a:extLst>
                  <a:ext uri="{0D108BD9-81ED-4DB2-BD59-A6C34878D82A}">
                    <a16:rowId xmlns:a16="http://schemas.microsoft.com/office/drawing/2014/main" val="771296553"/>
                  </a:ext>
                </a:extLst>
              </a:tr>
            </a:tbl>
          </a:graphicData>
        </a:graphic>
      </p:graphicFrame>
    </p:spTree>
    <p:extLst>
      <p:ext uri="{BB962C8B-B14F-4D97-AF65-F5344CB8AC3E}">
        <p14:creationId xmlns:p14="http://schemas.microsoft.com/office/powerpoint/2010/main" val="4272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home sales graph&#10;&#10;Description automatically generated with medium confidence">
            <a:extLst>
              <a:ext uri="{FF2B5EF4-FFF2-40B4-BE49-F238E27FC236}">
                <a16:creationId xmlns:a16="http://schemas.microsoft.com/office/drawing/2014/main" id="{E2117DC3-5F92-2423-6FE6-F75C25A53A59}"/>
              </a:ext>
            </a:extLst>
          </p:cNvPr>
          <p:cNvPicPr>
            <a:picLocks noChangeAspect="1"/>
          </p:cNvPicPr>
          <p:nvPr/>
        </p:nvPicPr>
        <p:blipFill>
          <a:blip r:embed="rId3"/>
          <a:stretch>
            <a:fillRect/>
          </a:stretch>
        </p:blipFill>
        <p:spPr>
          <a:xfrm>
            <a:off x="1118992" y="656572"/>
            <a:ext cx="10217063" cy="5108532"/>
          </a:xfrm>
          <a:prstGeom prst="rect">
            <a:avLst/>
          </a:prstGeom>
        </p:spPr>
      </p:pic>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741123" y="174103"/>
            <a:ext cx="10972800" cy="742184"/>
          </a:xfrm>
        </p:spPr>
        <p:txBody>
          <a:bodyPr/>
          <a:lstStyle/>
          <a:p>
            <a:pPr algn="ctr"/>
            <a:r>
              <a:rPr lang="en-US" dirty="0"/>
              <a:t>Conclusion: Preferred Forecast</a:t>
            </a:r>
          </a:p>
        </p:txBody>
      </p:sp>
    </p:spTree>
    <p:extLst>
      <p:ext uri="{BB962C8B-B14F-4D97-AF65-F5344CB8AC3E}">
        <p14:creationId xmlns:p14="http://schemas.microsoft.com/office/powerpoint/2010/main" val="297551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286837"/>
            <a:ext cx="10972800" cy="742184"/>
          </a:xfrm>
        </p:spPr>
        <p:txBody>
          <a:bodyPr/>
          <a:lstStyle/>
          <a:p>
            <a:pPr algn="ctr"/>
            <a:r>
              <a:rPr lang="en-US" dirty="0"/>
              <a:t>Potential Improvements (Low Effort)</a:t>
            </a:r>
          </a:p>
        </p:txBody>
      </p:sp>
      <p:sp>
        <p:nvSpPr>
          <p:cNvPr id="3" name="TextBox 2">
            <a:extLst>
              <a:ext uri="{FF2B5EF4-FFF2-40B4-BE49-F238E27FC236}">
                <a16:creationId xmlns:a16="http://schemas.microsoft.com/office/drawing/2014/main" id="{F41E3F75-D1DA-3B7E-DFC6-FAA539071CB4}"/>
              </a:ext>
            </a:extLst>
          </p:cNvPr>
          <p:cNvSpPr txBox="1"/>
          <p:nvPr/>
        </p:nvSpPr>
        <p:spPr>
          <a:xfrm>
            <a:off x="747386" y="1750512"/>
            <a:ext cx="10697227" cy="3356976"/>
          </a:xfrm>
          <a:prstGeom prst="rect">
            <a:avLst/>
          </a:prstGeom>
        </p:spPr>
        <p:txBody>
          <a:bodyPr vert="horz" wrap="square" lIns="91440" tIns="45720" rIns="91440" bIns="45720" rtlCol="0" anchor="t">
            <a:noAutofit/>
          </a:bodyPr>
          <a:lstStyle/>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Robustness check: VAR without intervention variable</a:t>
            </a:r>
          </a:p>
          <a:p>
            <a:pPr marL="800100" lvl="1"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Effect on IS Error? Similar to Structural?</a:t>
            </a:r>
          </a:p>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Incorporate an “unaffordability” RHS variable to the Active Listings Structural Regression: median home price / median income.</a:t>
            </a:r>
          </a:p>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Proof-read and code review.</a:t>
            </a:r>
          </a:p>
          <a:p>
            <a:pPr marL="342900" indent="-342900">
              <a:lnSpc>
                <a:spcPct val="200000"/>
              </a:lnSpc>
              <a:buFont typeface="Arial" panose="020B0604020202020204" pitchFamily="34" charset="0"/>
              <a:buChar char="•"/>
            </a:pPr>
            <a:endParaRPr lang="en-US" sz="2000" b="1" i="1" dirty="0">
              <a:solidFill>
                <a:srgbClr val="6A4C9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08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161577"/>
            <a:ext cx="10972800" cy="742184"/>
          </a:xfrm>
        </p:spPr>
        <p:txBody>
          <a:bodyPr/>
          <a:lstStyle/>
          <a:p>
            <a:pPr algn="ctr"/>
            <a:r>
              <a:rPr lang="en-US" dirty="0"/>
              <a:t>Potential Improvements (High Effort)</a:t>
            </a:r>
          </a:p>
        </p:txBody>
      </p:sp>
      <p:sp>
        <p:nvSpPr>
          <p:cNvPr id="3" name="TextBox 2">
            <a:extLst>
              <a:ext uri="{FF2B5EF4-FFF2-40B4-BE49-F238E27FC236}">
                <a16:creationId xmlns:a16="http://schemas.microsoft.com/office/drawing/2014/main" id="{EE18E947-4B3A-CF33-86BE-B6988DC4F8D0}"/>
              </a:ext>
            </a:extLst>
          </p:cNvPr>
          <p:cNvSpPr txBox="1"/>
          <p:nvPr/>
        </p:nvSpPr>
        <p:spPr>
          <a:xfrm>
            <a:off x="814192" y="1929008"/>
            <a:ext cx="10722280" cy="3657600"/>
          </a:xfrm>
          <a:prstGeom prst="rect">
            <a:avLst/>
          </a:prstGeom>
        </p:spPr>
        <p:txBody>
          <a:bodyPr vert="horz" wrap="square" lIns="91440" tIns="45720" rIns="91440" bIns="45720" rtlCol="0" anchor="t">
            <a:noAutofit/>
          </a:bodyPr>
          <a:lstStyle/>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Create a better structural specification for inventory.</a:t>
            </a:r>
          </a:p>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Explore the dynamics of housing stock and/or permits on structural and VAR</a:t>
            </a:r>
          </a:p>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Comb through the literature to gain more ideas of housing price and inventory determinants</a:t>
            </a:r>
          </a:p>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Write a “blog post” format for this research and “dashboard” for visualization</a:t>
            </a:r>
          </a:p>
          <a:p>
            <a:pPr marL="342900" indent="-342900">
              <a:lnSpc>
                <a:spcPct val="200000"/>
              </a:lnSpc>
              <a:buFont typeface="Arial" panose="020B0604020202020204" pitchFamily="34" charset="0"/>
              <a:buChar char="•"/>
            </a:pPr>
            <a:r>
              <a:rPr lang="en-US" sz="2000" b="1" i="1" dirty="0">
                <a:solidFill>
                  <a:srgbClr val="6A4C92"/>
                </a:solidFill>
                <a:latin typeface="Times New Roman" panose="02020603050405020304" pitchFamily="18" charset="0"/>
                <a:cs typeface="Times New Roman" panose="02020603050405020304" pitchFamily="18" charset="0"/>
              </a:rPr>
              <a:t>Incorporate recent data and re-run model  </a:t>
            </a:r>
          </a:p>
        </p:txBody>
      </p:sp>
    </p:spTree>
    <p:extLst>
      <p:ext uri="{BB962C8B-B14F-4D97-AF65-F5344CB8AC3E}">
        <p14:creationId xmlns:p14="http://schemas.microsoft.com/office/powerpoint/2010/main" val="2431545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8034"/>
            <a:ext cx="9144000" cy="2674343"/>
          </a:xfrm>
        </p:spPr>
        <p:txBody>
          <a:bodyPr>
            <a:noAutofit/>
          </a:bodyPr>
          <a:lstStyle/>
          <a:p>
            <a:r>
              <a:rPr lang="en-US" altLang="en-US" sz="3600" dirty="0">
                <a:latin typeface="Times New Roman" panose="02020603050405020304" pitchFamily="18" charset="0"/>
                <a:cs typeface="Times New Roman" panose="02020603050405020304" pitchFamily="18" charset="0"/>
              </a:rPr>
              <a:t>FIN</a:t>
            </a:r>
          </a:p>
        </p:txBody>
      </p:sp>
      <p:sp>
        <p:nvSpPr>
          <p:cNvPr id="4" name="Subtitle 3"/>
          <p:cNvSpPr>
            <a:spLocks noGrp="1"/>
          </p:cNvSpPr>
          <p:nvPr>
            <p:ph type="subTitle" idx="1"/>
          </p:nvPr>
        </p:nvSpPr>
        <p:spPr/>
        <p:txBody>
          <a:bodyPr>
            <a:normAutofit fontScale="92500" lnSpcReduction="20000"/>
          </a:bodyPr>
          <a:lstStyle/>
          <a:p>
            <a:r>
              <a:rPr lang="en-US" sz="2800" dirty="0"/>
              <a:t>Andy Klatt</a:t>
            </a:r>
          </a:p>
          <a:p>
            <a:r>
              <a:rPr lang="en-US" sz="2800" dirty="0"/>
              <a:t>August 3, 2023</a:t>
            </a:r>
          </a:p>
          <a:p>
            <a:r>
              <a:rPr lang="en-US" sz="2800" dirty="0"/>
              <a:t>ECON 513 – Economic Modeling and Forecasting</a:t>
            </a:r>
          </a:p>
          <a:p>
            <a:r>
              <a:rPr lang="en-US" sz="2800" dirty="0"/>
              <a:t>MSQE Capstone - C #4</a:t>
            </a:r>
          </a:p>
        </p:txBody>
      </p:sp>
    </p:spTree>
    <p:extLst>
      <p:ext uri="{BB962C8B-B14F-4D97-AF65-F5344CB8AC3E}">
        <p14:creationId xmlns:p14="http://schemas.microsoft.com/office/powerpoint/2010/main" val="388438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line graph&#10;&#10;Description automatically generated with medium confidence">
            <a:extLst>
              <a:ext uri="{FF2B5EF4-FFF2-40B4-BE49-F238E27FC236}">
                <a16:creationId xmlns:a16="http://schemas.microsoft.com/office/drawing/2014/main" id="{6A88328B-C6E8-F345-5DA8-AA6C569CE109}"/>
              </a:ext>
            </a:extLst>
          </p:cNvPr>
          <p:cNvPicPr>
            <a:picLocks noChangeAspect="1"/>
          </p:cNvPicPr>
          <p:nvPr/>
        </p:nvPicPr>
        <p:blipFill>
          <a:blip r:embed="rId3"/>
          <a:stretch>
            <a:fillRect/>
          </a:stretch>
        </p:blipFill>
        <p:spPr>
          <a:xfrm>
            <a:off x="1803259" y="914386"/>
            <a:ext cx="9695145" cy="4632452"/>
          </a:xfrm>
          <a:prstGeom prst="rect">
            <a:avLst/>
          </a:prstGeom>
        </p:spPr>
      </p:pic>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97282" y="172202"/>
            <a:ext cx="10972800" cy="742184"/>
          </a:xfrm>
        </p:spPr>
        <p:txBody>
          <a:bodyPr/>
          <a:lstStyle/>
          <a:p>
            <a:pPr algn="ctr"/>
            <a:r>
              <a:rPr lang="en-US" dirty="0"/>
              <a:t>Single Family Home - Median Sale Price</a:t>
            </a:r>
          </a:p>
        </p:txBody>
      </p:sp>
      <p:cxnSp>
        <p:nvCxnSpPr>
          <p:cNvPr id="6146" name="Straight Arrow Connector 6">
            <a:extLst>
              <a:ext uri="{FF2B5EF4-FFF2-40B4-BE49-F238E27FC236}">
                <a16:creationId xmlns:a16="http://schemas.microsoft.com/office/drawing/2014/main" id="{5F6469D3-2724-2088-08EB-03443E4E13E7}"/>
              </a:ext>
            </a:extLst>
          </p:cNvPr>
          <p:cNvCxnSpPr>
            <a:cxnSpLocks noChangeShapeType="1"/>
          </p:cNvCxnSpPr>
          <p:nvPr/>
        </p:nvCxnSpPr>
        <p:spPr bwMode="auto">
          <a:xfrm flipV="1">
            <a:off x="5919816" y="1554243"/>
            <a:ext cx="2558845" cy="877529"/>
          </a:xfrm>
          <a:prstGeom prst="straightConnector1">
            <a:avLst/>
          </a:prstGeom>
          <a:noFill/>
          <a:ln w="127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86581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86421"/>
            <a:ext cx="10972800" cy="742184"/>
          </a:xfrm>
        </p:spPr>
        <p:txBody>
          <a:bodyPr/>
          <a:lstStyle/>
          <a:p>
            <a:pPr algn="ctr"/>
            <a:r>
              <a:rPr lang="en-US" dirty="0"/>
              <a:t>Template</a:t>
            </a:r>
          </a:p>
        </p:txBody>
      </p:sp>
    </p:spTree>
    <p:extLst>
      <p:ext uri="{BB962C8B-B14F-4D97-AF65-F5344CB8AC3E}">
        <p14:creationId xmlns:p14="http://schemas.microsoft.com/office/powerpoint/2010/main" val="383085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140990"/>
            <a:ext cx="10972800" cy="742184"/>
          </a:xfrm>
        </p:spPr>
        <p:txBody>
          <a:bodyPr/>
          <a:lstStyle/>
          <a:p>
            <a:pPr algn="ctr"/>
            <a:r>
              <a:rPr lang="en-US" dirty="0"/>
              <a:t>Data</a:t>
            </a:r>
          </a:p>
        </p:txBody>
      </p:sp>
      <p:pic>
        <p:nvPicPr>
          <p:cNvPr id="12" name="Picture 11">
            <a:extLst>
              <a:ext uri="{FF2B5EF4-FFF2-40B4-BE49-F238E27FC236}">
                <a16:creationId xmlns:a16="http://schemas.microsoft.com/office/drawing/2014/main" id="{C59A8510-20EE-E305-C347-D15B3744A734}"/>
              </a:ext>
            </a:extLst>
          </p:cNvPr>
          <p:cNvPicPr>
            <a:picLocks noChangeAspect="1"/>
          </p:cNvPicPr>
          <p:nvPr/>
        </p:nvPicPr>
        <p:blipFill>
          <a:blip r:embed="rId2"/>
          <a:stretch>
            <a:fillRect/>
          </a:stretch>
        </p:blipFill>
        <p:spPr>
          <a:xfrm>
            <a:off x="2293034" y="1049022"/>
            <a:ext cx="9427696" cy="4604921"/>
          </a:xfrm>
          <a:prstGeom prst="rect">
            <a:avLst/>
          </a:prstGeom>
        </p:spPr>
      </p:pic>
      <p:sp>
        <p:nvSpPr>
          <p:cNvPr id="13" name="Left Brace 12">
            <a:extLst>
              <a:ext uri="{FF2B5EF4-FFF2-40B4-BE49-F238E27FC236}">
                <a16:creationId xmlns:a16="http://schemas.microsoft.com/office/drawing/2014/main" id="{EECC1AA1-FC98-79B6-1228-6DE6C275B8D3}"/>
              </a:ext>
            </a:extLst>
          </p:cNvPr>
          <p:cNvSpPr/>
          <p:nvPr/>
        </p:nvSpPr>
        <p:spPr>
          <a:xfrm>
            <a:off x="1610752" y="1195753"/>
            <a:ext cx="611944" cy="143490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728F6A8C-7BDA-144E-3125-83198272C0CD}"/>
              </a:ext>
            </a:extLst>
          </p:cNvPr>
          <p:cNvSpPr txBox="1"/>
          <p:nvPr/>
        </p:nvSpPr>
        <p:spPr>
          <a:xfrm>
            <a:off x="358726" y="1649010"/>
            <a:ext cx="1364566" cy="1294227"/>
          </a:xfrm>
          <a:prstGeom prst="rect">
            <a:avLst/>
          </a:prstGeom>
        </p:spPr>
        <p:txBody>
          <a:bodyPr vert="horz" wrap="square" lIns="91440" tIns="45720" rIns="91440" bIns="45720" rtlCol="0" anchor="t">
            <a:noAutofit/>
          </a:bodyPr>
          <a:lstStyle/>
          <a:p>
            <a:r>
              <a:rPr lang="en-US" sz="1600" b="1" i="1" dirty="0">
                <a:solidFill>
                  <a:srgbClr val="6A4C92"/>
                </a:solidFill>
                <a:latin typeface="Times New Roman" panose="02020603050405020304" pitchFamily="18" charset="0"/>
                <a:cs typeface="Times New Roman" panose="02020603050405020304" pitchFamily="18" charset="0"/>
              </a:rPr>
              <a:t>Used in Regressions</a:t>
            </a:r>
          </a:p>
        </p:txBody>
      </p:sp>
    </p:spTree>
    <p:extLst>
      <p:ext uri="{BB962C8B-B14F-4D97-AF65-F5344CB8AC3E}">
        <p14:creationId xmlns:p14="http://schemas.microsoft.com/office/powerpoint/2010/main" val="272192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p:txBody>
          <a:bodyPr/>
          <a:lstStyle/>
          <a:p>
            <a:pPr algn="ctr"/>
            <a:r>
              <a:rPr lang="en-US" dirty="0"/>
              <a:t>Data Prep</a:t>
            </a:r>
          </a:p>
        </p:txBody>
      </p:sp>
      <p:sp>
        <p:nvSpPr>
          <p:cNvPr id="3" name="Content Placeholder 2">
            <a:extLst>
              <a:ext uri="{FF2B5EF4-FFF2-40B4-BE49-F238E27FC236}">
                <a16:creationId xmlns:a16="http://schemas.microsoft.com/office/drawing/2014/main" id="{0E48081D-219F-4586-8C78-DAA9E1CCE5A3}"/>
              </a:ext>
            </a:extLst>
          </p:cNvPr>
          <p:cNvSpPr>
            <a:spLocks noGrp="1"/>
          </p:cNvSpPr>
          <p:nvPr>
            <p:ph idx="1"/>
          </p:nvPr>
        </p:nvSpPr>
        <p:spPr>
          <a:xfrm>
            <a:off x="6202187" y="1310340"/>
            <a:ext cx="5552049" cy="4034584"/>
          </a:xfrm>
        </p:spPr>
        <p:txBody>
          <a:bodyPr>
            <a:noAutofit/>
          </a:bodyPr>
          <a:lstStyle/>
          <a:p>
            <a:pPr marL="0" indent="0" algn="ctr">
              <a:lnSpc>
                <a:spcPct val="150000"/>
              </a:lnSpc>
              <a:buNone/>
            </a:pPr>
            <a:r>
              <a:rPr lang="en-US" sz="1400" b="1" u="sng" dirty="0"/>
              <a:t>Other Data Prep:</a:t>
            </a:r>
          </a:p>
          <a:p>
            <a:pPr>
              <a:lnSpc>
                <a:spcPct val="150000"/>
              </a:lnSpc>
            </a:pPr>
            <a:r>
              <a:rPr lang="en-US" sz="1400" b="1" dirty="0"/>
              <a:t>Interpolated (roughly) local  sub-prime mortgage originations based on Fed data.</a:t>
            </a:r>
          </a:p>
          <a:p>
            <a:pPr>
              <a:lnSpc>
                <a:spcPct val="150000"/>
              </a:lnSpc>
            </a:pPr>
            <a:r>
              <a:rPr lang="en-US" sz="1400" b="1" dirty="0"/>
              <a:t>Back-casted housing stock and education data (not used)</a:t>
            </a:r>
          </a:p>
          <a:p>
            <a:pPr>
              <a:lnSpc>
                <a:spcPct val="150000"/>
              </a:lnSpc>
            </a:pPr>
            <a:r>
              <a:rPr lang="en-US" sz="1400" b="1" dirty="0"/>
              <a:t>Weighted average of AMZN, MSFT, BA stock data</a:t>
            </a:r>
          </a:p>
          <a:p>
            <a:pPr>
              <a:lnSpc>
                <a:spcPct val="150000"/>
              </a:lnSpc>
            </a:pPr>
            <a:r>
              <a:rPr lang="en-US" sz="1400" b="1" dirty="0"/>
              <a:t>Seattle CPI numbers every other month</a:t>
            </a:r>
          </a:p>
          <a:p>
            <a:pPr lvl="1">
              <a:lnSpc>
                <a:spcPct val="150000"/>
              </a:lnSpc>
            </a:pPr>
            <a:r>
              <a:rPr lang="en-US" sz="1400" b="1" dirty="0"/>
              <a:t>Linear interpolation</a:t>
            </a:r>
          </a:p>
        </p:txBody>
      </p:sp>
      <p:pic>
        <p:nvPicPr>
          <p:cNvPr id="1026" name="Picture 2" descr="Tabula · GitHub">
            <a:extLst>
              <a:ext uri="{FF2B5EF4-FFF2-40B4-BE49-F238E27FC236}">
                <a16:creationId xmlns:a16="http://schemas.microsoft.com/office/drawing/2014/main" id="{E7C6C1D9-6B58-ADCB-968D-2E90ADEC6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05" y="1916902"/>
            <a:ext cx="662042" cy="662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Tableau Prep for Mac | MacUpdate">
            <a:extLst>
              <a:ext uri="{FF2B5EF4-FFF2-40B4-BE49-F238E27FC236}">
                <a16:creationId xmlns:a16="http://schemas.microsoft.com/office/drawing/2014/main" id="{1D9C2283-2A4C-ADFB-D1F6-E11B87C8A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029" y="2041878"/>
            <a:ext cx="596004" cy="5960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Importance of Excel in Business">
            <a:extLst>
              <a:ext uri="{FF2B5EF4-FFF2-40B4-BE49-F238E27FC236}">
                <a16:creationId xmlns:a16="http://schemas.microsoft.com/office/drawing/2014/main" id="{6DACB51B-A9E2-C064-2939-F7564F40C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404" y="2005407"/>
            <a:ext cx="1036865" cy="6689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19CEEE-1D4A-5CC8-7941-8BA6AED43D58}"/>
              </a:ext>
            </a:extLst>
          </p:cNvPr>
          <p:cNvSpPr txBox="1"/>
          <p:nvPr/>
        </p:nvSpPr>
        <p:spPr>
          <a:xfrm>
            <a:off x="387644" y="2795958"/>
            <a:ext cx="914400" cy="419553"/>
          </a:xfrm>
          <a:prstGeom prst="rect">
            <a:avLst/>
          </a:prstGeom>
        </p:spPr>
        <p:txBody>
          <a:bodyPr vert="horz" wrap="none" lIns="91440" tIns="45720" rIns="91440" bIns="45720" rtlCol="0" anchor="t">
            <a:noAutofit/>
          </a:bodyPr>
          <a:lstStyle/>
          <a:p>
            <a:r>
              <a:rPr lang="en-US" sz="2000" dirty="0">
                <a:solidFill>
                  <a:srgbClr val="6A4C92"/>
                </a:solidFill>
                <a:latin typeface="+mj-lt"/>
                <a:cs typeface="Times New Roman" panose="02020603050405020304" pitchFamily="18" charset="0"/>
              </a:rPr>
              <a:t>Tabula</a:t>
            </a:r>
          </a:p>
        </p:txBody>
      </p:sp>
      <p:sp>
        <p:nvSpPr>
          <p:cNvPr id="8" name="TextBox 7">
            <a:extLst>
              <a:ext uri="{FF2B5EF4-FFF2-40B4-BE49-F238E27FC236}">
                <a16:creationId xmlns:a16="http://schemas.microsoft.com/office/drawing/2014/main" id="{7EA3D1CC-ABFA-559F-AB53-76002CEB8D11}"/>
              </a:ext>
            </a:extLst>
          </p:cNvPr>
          <p:cNvSpPr txBox="1"/>
          <p:nvPr/>
        </p:nvSpPr>
        <p:spPr>
          <a:xfrm>
            <a:off x="7143953" y="5280900"/>
            <a:ext cx="3120307" cy="1125619"/>
          </a:xfrm>
          <a:prstGeom prst="rect">
            <a:avLst/>
          </a:prstGeom>
        </p:spPr>
        <p:txBody>
          <a:bodyPr vert="horz" wrap="none" lIns="91440" tIns="45720" rIns="91440" bIns="45720" rtlCol="0" anchor="t">
            <a:noAutofit/>
          </a:bodyPr>
          <a:lstStyle/>
          <a:p>
            <a:r>
              <a:rPr lang="en-US" sz="2000" dirty="0">
                <a:solidFill>
                  <a:srgbClr val="6A4C92"/>
                </a:solidFill>
                <a:latin typeface="+mj-lt"/>
                <a:cs typeface="Times New Roman" panose="02020603050405020304" pitchFamily="18" charset="0"/>
              </a:rPr>
              <a:t>Special thanks Danny Greco!</a:t>
            </a:r>
          </a:p>
        </p:txBody>
      </p:sp>
      <p:sp>
        <p:nvSpPr>
          <p:cNvPr id="9" name="TextBox 8">
            <a:extLst>
              <a:ext uri="{FF2B5EF4-FFF2-40B4-BE49-F238E27FC236}">
                <a16:creationId xmlns:a16="http://schemas.microsoft.com/office/drawing/2014/main" id="{ADCDB018-B42C-1D56-66BE-C8C9C8534422}"/>
              </a:ext>
            </a:extLst>
          </p:cNvPr>
          <p:cNvSpPr txBox="1"/>
          <p:nvPr/>
        </p:nvSpPr>
        <p:spPr>
          <a:xfrm>
            <a:off x="3986464" y="2824387"/>
            <a:ext cx="914400" cy="419553"/>
          </a:xfrm>
          <a:prstGeom prst="rect">
            <a:avLst/>
          </a:prstGeom>
        </p:spPr>
        <p:txBody>
          <a:bodyPr vert="horz" wrap="none" lIns="91440" tIns="45720" rIns="91440" bIns="45720" rtlCol="0" anchor="t">
            <a:noAutofit/>
          </a:bodyPr>
          <a:lstStyle/>
          <a:p>
            <a:r>
              <a:rPr lang="en-US" sz="2000" dirty="0">
                <a:solidFill>
                  <a:srgbClr val="6A4C92"/>
                </a:solidFill>
                <a:latin typeface="+mj-lt"/>
                <a:cs typeface="Times New Roman" panose="02020603050405020304" pitchFamily="18" charset="0"/>
              </a:rPr>
              <a:t>Excel</a:t>
            </a:r>
          </a:p>
        </p:txBody>
      </p:sp>
      <p:sp>
        <p:nvSpPr>
          <p:cNvPr id="10" name="Arrow: Right 9">
            <a:extLst>
              <a:ext uri="{FF2B5EF4-FFF2-40B4-BE49-F238E27FC236}">
                <a16:creationId xmlns:a16="http://schemas.microsoft.com/office/drawing/2014/main" id="{99885F33-7F86-E236-1D44-A637AA6AFE2B}"/>
              </a:ext>
            </a:extLst>
          </p:cNvPr>
          <p:cNvSpPr/>
          <p:nvPr/>
        </p:nvSpPr>
        <p:spPr>
          <a:xfrm>
            <a:off x="1380389" y="2159391"/>
            <a:ext cx="596122" cy="419553"/>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2CC4208B-8126-7594-8AC2-E19F9F620F13}"/>
              </a:ext>
            </a:extLst>
          </p:cNvPr>
          <p:cNvSpPr/>
          <p:nvPr/>
        </p:nvSpPr>
        <p:spPr>
          <a:xfrm>
            <a:off x="3074158" y="2159390"/>
            <a:ext cx="596122" cy="419553"/>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4E3FAAE-2EC9-EAD3-10F1-6EF95630D539}"/>
              </a:ext>
            </a:extLst>
          </p:cNvPr>
          <p:cNvCxnSpPr/>
          <p:nvPr/>
        </p:nvCxnSpPr>
        <p:spPr>
          <a:xfrm flipV="1">
            <a:off x="3538025" y="2803452"/>
            <a:ext cx="0" cy="4195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3813D00B-2464-221F-AF2D-B69936215C47}"/>
              </a:ext>
            </a:extLst>
          </p:cNvPr>
          <p:cNvSpPr txBox="1"/>
          <p:nvPr/>
        </p:nvSpPr>
        <p:spPr>
          <a:xfrm>
            <a:off x="3277671" y="3223005"/>
            <a:ext cx="914400" cy="419553"/>
          </a:xfrm>
          <a:prstGeom prst="rect">
            <a:avLst/>
          </a:prstGeom>
        </p:spPr>
        <p:txBody>
          <a:bodyPr vert="horz" wrap="none" lIns="91440" tIns="45720" rIns="91440" bIns="45720" rtlCol="0" anchor="t">
            <a:noAutofit/>
          </a:bodyPr>
          <a:lstStyle/>
          <a:p>
            <a:r>
              <a:rPr lang="en-US" sz="1600" i="1" dirty="0">
                <a:solidFill>
                  <a:srgbClr val="6A4C92"/>
                </a:solidFill>
                <a:latin typeface="+mj-lt"/>
                <a:cs typeface="Times New Roman" panose="02020603050405020304" pitchFamily="18" charset="0"/>
              </a:rPr>
              <a:t>1/3 manual entry.</a:t>
            </a:r>
          </a:p>
          <a:p>
            <a:r>
              <a:rPr lang="en-US" sz="1600" i="1" dirty="0">
                <a:solidFill>
                  <a:srgbClr val="6A4C92"/>
                </a:solidFill>
                <a:latin typeface="+mj-lt"/>
                <a:cs typeface="Times New Roman" panose="02020603050405020304" pitchFamily="18" charset="0"/>
              </a:rPr>
              <a:t>PDFs got inconsistent &lt; 2006</a:t>
            </a:r>
          </a:p>
          <a:p>
            <a:endParaRPr lang="en-US" sz="2000" dirty="0">
              <a:solidFill>
                <a:srgbClr val="6A4C92"/>
              </a:solidFill>
              <a:latin typeface="+mj-lt"/>
              <a:cs typeface="Times New Roman" panose="02020603050405020304" pitchFamily="18" charset="0"/>
            </a:endParaRPr>
          </a:p>
        </p:txBody>
      </p:sp>
      <p:pic>
        <p:nvPicPr>
          <p:cNvPr id="19" name="Picture 18">
            <a:extLst>
              <a:ext uri="{FF2B5EF4-FFF2-40B4-BE49-F238E27FC236}">
                <a16:creationId xmlns:a16="http://schemas.microsoft.com/office/drawing/2014/main" id="{066602C5-AF51-567B-17BC-EA505452930B}"/>
              </a:ext>
            </a:extLst>
          </p:cNvPr>
          <p:cNvPicPr>
            <a:picLocks noChangeAspect="1"/>
          </p:cNvPicPr>
          <p:nvPr/>
        </p:nvPicPr>
        <p:blipFill>
          <a:blip r:embed="rId5"/>
          <a:stretch>
            <a:fillRect/>
          </a:stretch>
        </p:blipFill>
        <p:spPr>
          <a:xfrm>
            <a:off x="363937" y="3726971"/>
            <a:ext cx="2629025" cy="1898640"/>
          </a:xfrm>
          <a:prstGeom prst="rect">
            <a:avLst/>
          </a:prstGeom>
        </p:spPr>
      </p:pic>
      <p:sp>
        <p:nvSpPr>
          <p:cNvPr id="20" name="Content Placeholder 2">
            <a:extLst>
              <a:ext uri="{FF2B5EF4-FFF2-40B4-BE49-F238E27FC236}">
                <a16:creationId xmlns:a16="http://schemas.microsoft.com/office/drawing/2014/main" id="{7E0FF0FA-E7A8-84D0-E2D6-0B25ED6E6070}"/>
              </a:ext>
            </a:extLst>
          </p:cNvPr>
          <p:cNvSpPr txBox="1">
            <a:spLocks/>
          </p:cNvSpPr>
          <p:nvPr/>
        </p:nvSpPr>
        <p:spPr>
          <a:xfrm>
            <a:off x="328800" y="1310340"/>
            <a:ext cx="5552049" cy="4034584"/>
          </a:xfrm>
          <a:prstGeom prst="rect">
            <a:avLst/>
          </a:prstGeom>
        </p:spPr>
        <p:txBody>
          <a:bodyPr>
            <a:noAutofit/>
          </a:bodyPr>
          <a:lstStyle>
            <a:lvl1pPr marL="342900" indent="-3429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r>
              <a:rPr lang="en-US" sz="1400" b="1" dirty="0"/>
              <a:t>NWMLS Real Estate Data… 308 monthly PDFs to .CSV</a:t>
            </a:r>
          </a:p>
        </p:txBody>
      </p:sp>
      <p:pic>
        <p:nvPicPr>
          <p:cNvPr id="22" name="Picture 21">
            <a:extLst>
              <a:ext uri="{FF2B5EF4-FFF2-40B4-BE49-F238E27FC236}">
                <a16:creationId xmlns:a16="http://schemas.microsoft.com/office/drawing/2014/main" id="{D78C7E9A-6B1C-C3E0-0BE6-59C89C229F6F}"/>
              </a:ext>
            </a:extLst>
          </p:cNvPr>
          <p:cNvPicPr>
            <a:picLocks noChangeAspect="1"/>
          </p:cNvPicPr>
          <p:nvPr/>
        </p:nvPicPr>
        <p:blipFill>
          <a:blip r:embed="rId6"/>
          <a:stretch>
            <a:fillRect/>
          </a:stretch>
        </p:blipFill>
        <p:spPr>
          <a:xfrm>
            <a:off x="10264260" y="3853769"/>
            <a:ext cx="1318140" cy="1802496"/>
          </a:xfrm>
          <a:prstGeom prst="rect">
            <a:avLst/>
          </a:prstGeom>
        </p:spPr>
      </p:pic>
      <p:sp>
        <p:nvSpPr>
          <p:cNvPr id="23" name="TextBox 22">
            <a:extLst>
              <a:ext uri="{FF2B5EF4-FFF2-40B4-BE49-F238E27FC236}">
                <a16:creationId xmlns:a16="http://schemas.microsoft.com/office/drawing/2014/main" id="{27A96512-2C46-79F5-4771-6D18FFC0593D}"/>
              </a:ext>
            </a:extLst>
          </p:cNvPr>
          <p:cNvSpPr txBox="1"/>
          <p:nvPr/>
        </p:nvSpPr>
        <p:spPr>
          <a:xfrm>
            <a:off x="1743791" y="2762873"/>
            <a:ext cx="914400" cy="419553"/>
          </a:xfrm>
          <a:prstGeom prst="rect">
            <a:avLst/>
          </a:prstGeom>
        </p:spPr>
        <p:txBody>
          <a:bodyPr vert="horz" wrap="none" lIns="91440" tIns="45720" rIns="91440" bIns="45720" rtlCol="0" anchor="t">
            <a:noAutofit/>
          </a:bodyPr>
          <a:lstStyle/>
          <a:p>
            <a:r>
              <a:rPr lang="en-US" sz="2000" dirty="0">
                <a:solidFill>
                  <a:srgbClr val="6A4C92"/>
                </a:solidFill>
                <a:latin typeface="+mj-lt"/>
                <a:cs typeface="Times New Roman" panose="02020603050405020304" pitchFamily="18" charset="0"/>
              </a:rPr>
              <a:t>Tableau Prep</a:t>
            </a:r>
          </a:p>
        </p:txBody>
      </p:sp>
    </p:spTree>
    <p:extLst>
      <p:ext uri="{BB962C8B-B14F-4D97-AF65-F5344CB8AC3E}">
        <p14:creationId xmlns:p14="http://schemas.microsoft.com/office/powerpoint/2010/main" val="429194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609600" y="190615"/>
            <a:ext cx="10972800" cy="742184"/>
          </a:xfrm>
        </p:spPr>
        <p:txBody>
          <a:bodyPr/>
          <a:lstStyle/>
          <a:p>
            <a:pPr algn="ctr"/>
            <a:r>
              <a:rPr lang="en-US" dirty="0"/>
              <a:t>Stochastic Properties of KDV</a:t>
            </a:r>
          </a:p>
        </p:txBody>
      </p:sp>
      <p:sp>
        <p:nvSpPr>
          <p:cNvPr id="6" name="Text Placeholder 5">
            <a:extLst>
              <a:ext uri="{FF2B5EF4-FFF2-40B4-BE49-F238E27FC236}">
                <a16:creationId xmlns:a16="http://schemas.microsoft.com/office/drawing/2014/main" id="{F140D6CA-6E3C-244C-F712-FC098877054C}"/>
              </a:ext>
            </a:extLst>
          </p:cNvPr>
          <p:cNvSpPr>
            <a:spLocks noGrp="1"/>
          </p:cNvSpPr>
          <p:nvPr>
            <p:ph type="body" sz="quarter" idx="10"/>
          </p:nvPr>
        </p:nvSpPr>
        <p:spPr>
          <a:xfrm>
            <a:off x="1284849" y="980637"/>
            <a:ext cx="3406726" cy="658101"/>
          </a:xfrm>
        </p:spPr>
        <p:txBody>
          <a:bodyPr/>
          <a:lstStyle/>
          <a:p>
            <a:pPr algn="ctr"/>
            <a:r>
              <a:rPr lang="en-US" dirty="0"/>
              <a:t>Median Sale Price</a:t>
            </a:r>
          </a:p>
        </p:txBody>
      </p:sp>
      <p:sp>
        <p:nvSpPr>
          <p:cNvPr id="10" name="Text Placeholder 5">
            <a:extLst>
              <a:ext uri="{FF2B5EF4-FFF2-40B4-BE49-F238E27FC236}">
                <a16:creationId xmlns:a16="http://schemas.microsoft.com/office/drawing/2014/main" id="{F8711A08-8EF4-EAE8-56BE-579ECC422080}"/>
              </a:ext>
            </a:extLst>
          </p:cNvPr>
          <p:cNvSpPr txBox="1">
            <a:spLocks/>
          </p:cNvSpPr>
          <p:nvPr/>
        </p:nvSpPr>
        <p:spPr>
          <a:xfrm>
            <a:off x="7753643" y="947719"/>
            <a:ext cx="3406726" cy="658101"/>
          </a:xfrm>
          <a:prstGeom prst="rect">
            <a:avLst/>
          </a:prstGeom>
        </p:spPr>
        <p:txBody>
          <a:bodyPr/>
          <a:lstStyle>
            <a:lvl1pPr marL="0" indent="0" algn="l" defTabSz="457200" rtl="0" eaLnBrk="1" latinLnBrk="0" hangingPunct="1">
              <a:spcBef>
                <a:spcPct val="20000"/>
              </a:spcBef>
              <a:buFont typeface="Arial"/>
              <a:buNone/>
              <a:defRPr sz="1800" b="1" i="1" kern="1200">
                <a:solidFill>
                  <a:srgbClr val="6A4C92"/>
                </a:solidFill>
                <a:latin typeface="Times New Roman" panose="02020603050405020304" pitchFamily="18" charset="0"/>
                <a:ea typeface="+mn-ea"/>
                <a:cs typeface="Times New Roman" panose="02020603050405020304" pitchFamily="18"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Number of Active Listings</a:t>
            </a:r>
          </a:p>
        </p:txBody>
      </p:sp>
      <p:graphicFrame>
        <p:nvGraphicFramePr>
          <p:cNvPr id="13" name="Table 12">
            <a:extLst>
              <a:ext uri="{FF2B5EF4-FFF2-40B4-BE49-F238E27FC236}">
                <a16:creationId xmlns:a16="http://schemas.microsoft.com/office/drawing/2014/main" id="{0FE35540-9766-BB53-BFD8-C7B2BD8E05FE}"/>
              </a:ext>
            </a:extLst>
          </p:cNvPr>
          <p:cNvGraphicFramePr>
            <a:graphicFrameLocks noGrp="1"/>
          </p:cNvGraphicFramePr>
          <p:nvPr>
            <p:extLst>
              <p:ext uri="{D42A27DB-BD31-4B8C-83A1-F6EECF244321}">
                <p14:modId xmlns:p14="http://schemas.microsoft.com/office/powerpoint/2010/main" val="5593858"/>
              </p:ext>
            </p:extLst>
          </p:nvPr>
        </p:nvGraphicFramePr>
        <p:xfrm>
          <a:off x="588819" y="1532078"/>
          <a:ext cx="5052327" cy="3674504"/>
        </p:xfrm>
        <a:graphic>
          <a:graphicData uri="http://schemas.openxmlformats.org/drawingml/2006/table">
            <a:tbl>
              <a:tblPr firstRow="1" firstCol="1" bandRow="1">
                <a:tableStyleId>{5C22544A-7EE6-4342-B048-85BDC9FD1C3A}</a:tableStyleId>
              </a:tblPr>
              <a:tblGrid>
                <a:gridCol w="1198727">
                  <a:extLst>
                    <a:ext uri="{9D8B030D-6E8A-4147-A177-3AD203B41FA5}">
                      <a16:colId xmlns:a16="http://schemas.microsoft.com/office/drawing/2014/main" val="409618982"/>
                    </a:ext>
                  </a:extLst>
                </a:gridCol>
                <a:gridCol w="619432">
                  <a:extLst>
                    <a:ext uri="{9D8B030D-6E8A-4147-A177-3AD203B41FA5}">
                      <a16:colId xmlns:a16="http://schemas.microsoft.com/office/drawing/2014/main" val="2664449948"/>
                    </a:ext>
                  </a:extLst>
                </a:gridCol>
                <a:gridCol w="976436">
                  <a:extLst>
                    <a:ext uri="{9D8B030D-6E8A-4147-A177-3AD203B41FA5}">
                      <a16:colId xmlns:a16="http://schemas.microsoft.com/office/drawing/2014/main" val="3602557873"/>
                    </a:ext>
                  </a:extLst>
                </a:gridCol>
                <a:gridCol w="1147413">
                  <a:extLst>
                    <a:ext uri="{9D8B030D-6E8A-4147-A177-3AD203B41FA5}">
                      <a16:colId xmlns:a16="http://schemas.microsoft.com/office/drawing/2014/main" val="2209584724"/>
                    </a:ext>
                  </a:extLst>
                </a:gridCol>
                <a:gridCol w="1110319">
                  <a:extLst>
                    <a:ext uri="{9D8B030D-6E8A-4147-A177-3AD203B41FA5}">
                      <a16:colId xmlns:a16="http://schemas.microsoft.com/office/drawing/2014/main" val="2347901618"/>
                    </a:ext>
                  </a:extLst>
                </a:gridCol>
              </a:tblGrid>
              <a:tr h="808793">
                <a:tc>
                  <a:txBody>
                    <a:bodyPr/>
                    <a:lstStyle/>
                    <a:p>
                      <a:pPr marL="0" marR="0">
                        <a:lnSpc>
                          <a:spcPct val="106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a:effectLst/>
                        </a:rPr>
                        <a:t>ACF (1)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a:effectLst/>
                        </a:rPr>
                        <a:t>ADF Unit Root Test Statistic</a:t>
                      </a:r>
                    </a:p>
                    <a:p>
                      <a:pPr marL="0" marR="0" algn="ctr">
                        <a:lnSpc>
                          <a:spcPct val="106000"/>
                        </a:lnSpc>
                        <a:spcBef>
                          <a:spcPts val="0"/>
                        </a:spcBef>
                        <a:spcAft>
                          <a:spcPts val="0"/>
                        </a:spcAft>
                      </a:pPr>
                      <a:r>
                        <a:rPr lang="en-US" sz="1100" kern="100">
                          <a:effectLst/>
                        </a:rPr>
                        <a:t>Null = non-Stationary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a:effectLst/>
                        </a:rPr>
                        <a:t>DF-GLS Unit Root Test Statistic</a:t>
                      </a:r>
                    </a:p>
                    <a:p>
                      <a:pPr marL="0" marR="0" algn="ctr">
                        <a:lnSpc>
                          <a:spcPct val="106000"/>
                        </a:lnSpc>
                        <a:spcBef>
                          <a:spcPts val="0"/>
                        </a:spcBef>
                        <a:spcAft>
                          <a:spcPts val="0"/>
                        </a:spcAft>
                      </a:pPr>
                      <a:r>
                        <a:rPr lang="en-US" sz="1100" kern="100">
                          <a:effectLst/>
                        </a:rPr>
                        <a:t>Null = non-Stationary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dirty="0">
                          <a:effectLst/>
                        </a:rPr>
                        <a:t>KPSS Unit Root Test Statistic</a:t>
                      </a:r>
                    </a:p>
                    <a:p>
                      <a:pPr marL="0" marR="0" algn="ctr">
                        <a:lnSpc>
                          <a:spcPct val="106000"/>
                        </a:lnSpc>
                        <a:spcBef>
                          <a:spcPts val="0"/>
                        </a:spcBef>
                        <a:spcAft>
                          <a:spcPts val="0"/>
                        </a:spcAft>
                      </a:pPr>
                      <a:r>
                        <a:rPr lang="en-US" sz="1100" kern="100" dirty="0">
                          <a:effectLst/>
                        </a:rPr>
                        <a:t>Null = Stationary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750242"/>
                  </a:ext>
                </a:extLst>
              </a:tr>
              <a:tr h="453134">
                <a:tc>
                  <a:txBody>
                    <a:bodyPr/>
                    <a:lstStyle/>
                    <a:p>
                      <a:pPr marL="0" marR="0">
                        <a:lnSpc>
                          <a:spcPct val="106000"/>
                        </a:lnSpc>
                        <a:spcBef>
                          <a:spcPts val="0"/>
                        </a:spcBef>
                        <a:spcAft>
                          <a:spcPts val="0"/>
                        </a:spcAft>
                      </a:pPr>
                      <a:r>
                        <a:rPr lang="en-US" sz="1100" kern="100">
                          <a:effectLst/>
                        </a:rPr>
                        <a:t>Levels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0.98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1.25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-0.28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4.15***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9740240"/>
                  </a:ext>
                </a:extLst>
              </a:tr>
              <a:tr h="457200">
                <a:tc>
                  <a:txBody>
                    <a:bodyPr/>
                    <a:lstStyle/>
                    <a:p>
                      <a:pPr marL="0" marR="0">
                        <a:lnSpc>
                          <a:spcPct val="106000"/>
                        </a:lnSpc>
                        <a:spcBef>
                          <a:spcPts val="0"/>
                        </a:spcBef>
                        <a:spcAft>
                          <a:spcPts val="0"/>
                        </a:spcAft>
                      </a:pPr>
                      <a:r>
                        <a:rPr lang="en-US" sz="11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First Difference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0.253</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-2.477</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1.638*</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0.128</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8292680"/>
                  </a:ext>
                </a:extLst>
              </a:tr>
              <a:tr h="457200">
                <a:tc>
                  <a:txBody>
                    <a:bodyPr/>
                    <a:lstStyle/>
                    <a:p>
                      <a:pPr marL="0" marR="0">
                        <a:lnSpc>
                          <a:spcPct val="106000"/>
                        </a:lnSpc>
                        <a:spcBef>
                          <a:spcPts val="0"/>
                        </a:spcBef>
                        <a:spcAft>
                          <a:spcPts val="0"/>
                        </a:spcAft>
                      </a:pPr>
                      <a:r>
                        <a:rPr lang="en-US" sz="11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Second Difference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-0.467</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14.351***</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0.29</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0.026</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4439737"/>
                  </a:ext>
                </a:extLst>
              </a:tr>
              <a:tr h="716343">
                <a:tc>
                  <a:txBody>
                    <a:bodyPr/>
                    <a:lstStyle/>
                    <a:p>
                      <a:pPr marL="0" marR="0">
                        <a:lnSpc>
                          <a:spcPct val="106000"/>
                        </a:lnSpc>
                        <a:spcBef>
                          <a:spcPts val="0"/>
                        </a:spcBef>
                        <a:spcAft>
                          <a:spcPts val="0"/>
                        </a:spcAft>
                      </a:pPr>
                      <a:r>
                        <a:rPr lang="en-US" sz="1100" kern="100" dirty="0">
                          <a:effectLst/>
                        </a:rPr>
                        <a:t>First &amp; Seasonal Difference (ΔΔ</a:t>
                      </a:r>
                      <a:r>
                        <a:rPr lang="en-US" sz="1100" kern="100" baseline="30000" dirty="0">
                          <a:effectLst/>
                        </a:rPr>
                        <a:t>12</a:t>
                      </a:r>
                      <a:r>
                        <a:rPr lang="en-US" sz="1100" kern="10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-0.05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-3.37**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-3.31***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0.161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519851"/>
                  </a:ext>
                </a:extLst>
              </a:tr>
              <a:tr h="420499">
                <a:tc>
                  <a:txBody>
                    <a:bodyPr/>
                    <a:lstStyle/>
                    <a:p>
                      <a:pPr marL="0" marR="0">
                        <a:lnSpc>
                          <a:spcPct val="106000"/>
                        </a:lnSpc>
                        <a:spcBef>
                          <a:spcPts val="0"/>
                        </a:spcBef>
                        <a:spcAft>
                          <a:spcPts val="0"/>
                        </a:spcAft>
                      </a:pPr>
                      <a:r>
                        <a:rPr lang="en-US" sz="1100" kern="100">
                          <a:effectLst/>
                        </a:rPr>
                        <a:t> I(0), I(1), or I(2)?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a:effectLst/>
                        </a:rPr>
                        <a:t>I(1)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dirty="0">
                          <a:effectLst/>
                        </a:rPr>
                        <a:t>I(1)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a:effectLst/>
                        </a:rPr>
                        <a:t>I(1)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a:effectLst/>
                        </a:rPr>
                        <a:t>I(1)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117454"/>
                  </a:ext>
                </a:extLst>
              </a:tr>
              <a:tr h="361335">
                <a:tc>
                  <a:txBody>
                    <a:bodyPr/>
                    <a:lstStyle/>
                    <a:p>
                      <a:pPr marL="0" marR="0">
                        <a:lnSpc>
                          <a:spcPct val="106000"/>
                        </a:lnSpc>
                        <a:spcBef>
                          <a:spcPts val="0"/>
                        </a:spcBef>
                        <a:spcAft>
                          <a:spcPts val="0"/>
                        </a:spcAft>
                      </a:pPr>
                      <a:r>
                        <a:rPr lang="en-US" sz="1100" kern="100">
                          <a:effectLst/>
                        </a:rPr>
                        <a:t>Seasonal Lags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a:effectLst/>
                        </a:rPr>
                        <a:t>&gt;6 years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a:effectLst/>
                        </a:rPr>
                        <a:t>&gt;6 years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a:effectLst/>
                        </a:rPr>
                        <a:t>&gt;6 years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US" sz="1100" kern="100" dirty="0">
                          <a:effectLst/>
                        </a:rPr>
                        <a:t>&gt;6 years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128699"/>
                  </a:ext>
                </a:extLst>
              </a:tr>
            </a:tbl>
          </a:graphicData>
        </a:graphic>
      </p:graphicFrame>
      <p:graphicFrame>
        <p:nvGraphicFramePr>
          <p:cNvPr id="14" name="Table 13">
            <a:extLst>
              <a:ext uri="{FF2B5EF4-FFF2-40B4-BE49-F238E27FC236}">
                <a16:creationId xmlns:a16="http://schemas.microsoft.com/office/drawing/2014/main" id="{81079070-6488-A2E4-9FA6-67C08715DFA0}"/>
              </a:ext>
            </a:extLst>
          </p:cNvPr>
          <p:cNvGraphicFramePr>
            <a:graphicFrameLocks noGrp="1"/>
          </p:cNvGraphicFramePr>
          <p:nvPr>
            <p:extLst>
              <p:ext uri="{D42A27DB-BD31-4B8C-83A1-F6EECF244321}">
                <p14:modId xmlns:p14="http://schemas.microsoft.com/office/powerpoint/2010/main" val="2503193493"/>
              </p:ext>
            </p:extLst>
          </p:nvPr>
        </p:nvGraphicFramePr>
        <p:xfrm>
          <a:off x="6590717" y="1467679"/>
          <a:ext cx="5146429" cy="3493586"/>
        </p:xfrm>
        <a:graphic>
          <a:graphicData uri="http://schemas.openxmlformats.org/drawingml/2006/table">
            <a:tbl>
              <a:tblPr firstRow="1" firstCol="1" bandRow="1">
                <a:tableStyleId>{5C22544A-7EE6-4342-B048-85BDC9FD1C3A}</a:tableStyleId>
              </a:tblPr>
              <a:tblGrid>
                <a:gridCol w="1189057">
                  <a:extLst>
                    <a:ext uri="{9D8B030D-6E8A-4147-A177-3AD203B41FA5}">
                      <a16:colId xmlns:a16="http://schemas.microsoft.com/office/drawing/2014/main" val="966645718"/>
                    </a:ext>
                  </a:extLst>
                </a:gridCol>
                <a:gridCol w="617988">
                  <a:extLst>
                    <a:ext uri="{9D8B030D-6E8A-4147-A177-3AD203B41FA5}">
                      <a16:colId xmlns:a16="http://schemas.microsoft.com/office/drawing/2014/main" val="2278673098"/>
                    </a:ext>
                  </a:extLst>
                </a:gridCol>
                <a:gridCol w="1110575">
                  <a:extLst>
                    <a:ext uri="{9D8B030D-6E8A-4147-A177-3AD203B41FA5}">
                      <a16:colId xmlns:a16="http://schemas.microsoft.com/office/drawing/2014/main" val="1891362998"/>
                    </a:ext>
                  </a:extLst>
                </a:gridCol>
                <a:gridCol w="1097810">
                  <a:extLst>
                    <a:ext uri="{9D8B030D-6E8A-4147-A177-3AD203B41FA5}">
                      <a16:colId xmlns:a16="http://schemas.microsoft.com/office/drawing/2014/main" val="3776771873"/>
                    </a:ext>
                  </a:extLst>
                </a:gridCol>
                <a:gridCol w="1130999">
                  <a:extLst>
                    <a:ext uri="{9D8B030D-6E8A-4147-A177-3AD203B41FA5}">
                      <a16:colId xmlns:a16="http://schemas.microsoft.com/office/drawing/2014/main" val="753641599"/>
                    </a:ext>
                  </a:extLst>
                </a:gridCol>
              </a:tblGrid>
              <a:tr h="905244">
                <a:tc>
                  <a:txBody>
                    <a:bodyPr/>
                    <a:lstStyle/>
                    <a:p>
                      <a:pPr marL="0" marR="0">
                        <a:lnSpc>
                          <a:spcPct val="200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a:effectLst/>
                        </a:rPr>
                        <a:t>ACF(1)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a:effectLst/>
                        </a:rPr>
                        <a:t>ADF  Unit Root Test Statistic</a:t>
                      </a:r>
                    </a:p>
                    <a:p>
                      <a:pPr marL="0" marR="0" algn="ctr">
                        <a:lnSpc>
                          <a:spcPct val="106000"/>
                        </a:lnSpc>
                        <a:spcBef>
                          <a:spcPts val="0"/>
                        </a:spcBef>
                        <a:spcAft>
                          <a:spcPts val="0"/>
                        </a:spcAft>
                      </a:pPr>
                      <a:r>
                        <a:rPr lang="en-US" sz="1100" kern="100">
                          <a:effectLst/>
                        </a:rPr>
                        <a:t>Null = Non-Stationary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a:effectLst/>
                        </a:rPr>
                        <a:t>DF-GLS Unit Root Test Statistic</a:t>
                      </a:r>
                    </a:p>
                    <a:p>
                      <a:pPr marL="0" marR="0" algn="ctr">
                        <a:lnSpc>
                          <a:spcPct val="106000"/>
                        </a:lnSpc>
                        <a:spcBef>
                          <a:spcPts val="0"/>
                        </a:spcBef>
                        <a:spcAft>
                          <a:spcPts val="0"/>
                        </a:spcAft>
                      </a:pPr>
                      <a:r>
                        <a:rPr lang="en-US" sz="1100" kern="100">
                          <a:effectLst/>
                        </a:rPr>
                        <a:t>Null = Non-Stationary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1100" kern="100">
                          <a:effectLst/>
                        </a:rPr>
                        <a:t>KPSS Unit Root Test Statistic</a:t>
                      </a:r>
                    </a:p>
                    <a:p>
                      <a:pPr marL="0" marR="0" algn="ctr">
                        <a:lnSpc>
                          <a:spcPct val="106000"/>
                        </a:lnSpc>
                        <a:spcBef>
                          <a:spcPts val="0"/>
                        </a:spcBef>
                        <a:spcAft>
                          <a:spcPts val="0"/>
                        </a:spcAft>
                      </a:pPr>
                      <a:r>
                        <a:rPr lang="en-US" sz="1100" kern="100">
                          <a:effectLst/>
                        </a:rPr>
                        <a:t>Null = Stationary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7088361"/>
                  </a:ext>
                </a:extLst>
              </a:tr>
              <a:tr h="434820">
                <a:tc>
                  <a:txBody>
                    <a:bodyPr/>
                    <a:lstStyle/>
                    <a:p>
                      <a:pPr marL="0" marR="0">
                        <a:lnSpc>
                          <a:spcPct val="200000"/>
                        </a:lnSpc>
                        <a:spcBef>
                          <a:spcPts val="0"/>
                        </a:spcBef>
                        <a:spcAft>
                          <a:spcPts val="0"/>
                        </a:spcAft>
                      </a:pPr>
                      <a:r>
                        <a:rPr lang="en-US" sz="1100" kern="100">
                          <a:effectLst/>
                        </a:rPr>
                        <a:t>Levels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0.979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-1.976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-1.542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2.665***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10473"/>
                  </a:ext>
                </a:extLst>
              </a:tr>
              <a:tr h="668589">
                <a:tc>
                  <a:txBody>
                    <a:bodyPr/>
                    <a:lstStyle/>
                    <a:p>
                      <a:pPr marL="0" marR="0">
                        <a:lnSpc>
                          <a:spcPct val="200000"/>
                        </a:lnSpc>
                        <a:spcBef>
                          <a:spcPts val="0"/>
                        </a:spcBef>
                        <a:spcAft>
                          <a:spcPts val="0"/>
                        </a:spcAft>
                      </a:pPr>
                      <a:r>
                        <a:rPr lang="en-US" sz="11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First Difference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0.557</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-4.183***</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-2.83***</a:t>
                      </a:r>
                      <a:endParaRPr lang="en-US"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0.45*</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2874169"/>
                  </a:ext>
                </a:extLst>
              </a:tr>
              <a:tr h="668589">
                <a:tc>
                  <a:txBody>
                    <a:bodyPr/>
                    <a:lstStyle/>
                    <a:p>
                      <a:pPr marL="0" marR="0">
                        <a:lnSpc>
                          <a:spcPct val="106000"/>
                        </a:lnSpc>
                        <a:spcBef>
                          <a:spcPts val="0"/>
                        </a:spcBef>
                        <a:spcAft>
                          <a:spcPts val="0"/>
                        </a:spcAft>
                      </a:pPr>
                      <a:r>
                        <a:rPr lang="en-US" sz="1100" kern="100" dirty="0">
                          <a:effectLst/>
                        </a:rPr>
                        <a:t>First &amp; Seasonal Difference (ΔΔ</a:t>
                      </a:r>
                      <a:r>
                        <a:rPr lang="en-US" sz="1100" kern="100" baseline="30000" dirty="0">
                          <a:effectLst/>
                        </a:rPr>
                        <a:t>12</a:t>
                      </a:r>
                      <a:r>
                        <a:rPr lang="en-US" sz="1100" kern="10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0.51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-6.16***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-1.71*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0.03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2740442"/>
                  </a:ext>
                </a:extLst>
              </a:tr>
              <a:tr h="388641">
                <a:tc>
                  <a:txBody>
                    <a:bodyPr/>
                    <a:lstStyle/>
                    <a:p>
                      <a:pPr marL="0" marR="0">
                        <a:lnSpc>
                          <a:spcPct val="200000"/>
                        </a:lnSpc>
                        <a:spcBef>
                          <a:spcPts val="0"/>
                        </a:spcBef>
                        <a:spcAft>
                          <a:spcPts val="0"/>
                        </a:spcAft>
                      </a:pPr>
                      <a:r>
                        <a:rPr lang="en-US" sz="1100" kern="100">
                          <a:effectLst/>
                        </a:rPr>
                        <a:t> I(0), I(1), or I(2)?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I(1)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I(1)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I(1)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I(1)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90862"/>
                  </a:ext>
                </a:extLst>
              </a:tr>
              <a:tr h="427703">
                <a:tc>
                  <a:txBody>
                    <a:bodyPr/>
                    <a:lstStyle/>
                    <a:p>
                      <a:pPr marL="0" marR="0">
                        <a:lnSpc>
                          <a:spcPct val="200000"/>
                        </a:lnSpc>
                        <a:spcBef>
                          <a:spcPts val="0"/>
                        </a:spcBef>
                        <a:spcAft>
                          <a:spcPts val="0"/>
                        </a:spcAft>
                      </a:pPr>
                      <a:r>
                        <a:rPr lang="en-US" sz="1100" kern="100">
                          <a:effectLst/>
                        </a:rPr>
                        <a:t>Seasonal Lags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&gt;6 years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&gt;6 years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a:effectLst/>
                        </a:rPr>
                        <a:t>&gt;6 years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200000"/>
                        </a:lnSpc>
                        <a:spcBef>
                          <a:spcPts val="0"/>
                        </a:spcBef>
                        <a:spcAft>
                          <a:spcPts val="0"/>
                        </a:spcAft>
                      </a:pPr>
                      <a:r>
                        <a:rPr lang="en-US" sz="1100" kern="100" dirty="0">
                          <a:effectLst/>
                        </a:rPr>
                        <a:t>&gt;6 years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257483"/>
                  </a:ext>
                </a:extLst>
              </a:tr>
            </a:tbl>
          </a:graphicData>
        </a:graphic>
      </p:graphicFrame>
      <p:sp>
        <p:nvSpPr>
          <p:cNvPr id="16" name="TextBox 15">
            <a:extLst>
              <a:ext uri="{FF2B5EF4-FFF2-40B4-BE49-F238E27FC236}">
                <a16:creationId xmlns:a16="http://schemas.microsoft.com/office/drawing/2014/main" id="{42D2A40F-57F9-01D0-063D-C38D0D95E2AC}"/>
              </a:ext>
            </a:extLst>
          </p:cNvPr>
          <p:cNvSpPr txBox="1"/>
          <p:nvPr/>
        </p:nvSpPr>
        <p:spPr>
          <a:xfrm>
            <a:off x="2988212" y="5267345"/>
            <a:ext cx="6094826" cy="375552"/>
          </a:xfrm>
          <a:prstGeom prst="rect">
            <a:avLst/>
          </a:prstGeom>
          <a:noFill/>
        </p:spPr>
        <p:txBody>
          <a:bodyPr wrap="square">
            <a:spAutoFit/>
          </a:bodyPr>
          <a:lstStyle/>
          <a:p>
            <a:pPr marL="45720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p&lt;.01 ; ** p &lt; .05 ; * p &lt; .10 </a:t>
            </a:r>
          </a:p>
        </p:txBody>
      </p:sp>
    </p:spTree>
    <p:extLst>
      <p:ext uri="{BB962C8B-B14F-4D97-AF65-F5344CB8AC3E}">
        <p14:creationId xmlns:p14="http://schemas.microsoft.com/office/powerpoint/2010/main" val="199521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p:txBody>
          <a:bodyPr/>
          <a:lstStyle/>
          <a:p>
            <a:pPr algn="ctr"/>
            <a:r>
              <a:rPr lang="en-US" dirty="0"/>
              <a:t>Median Home Price:  Regression</a:t>
            </a:r>
          </a:p>
        </p:txBody>
      </p:sp>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E39C1D0F-3FAB-E84A-E683-1859D04513CB}"/>
                  </a:ext>
                </a:extLst>
              </p:cNvPr>
              <p:cNvGraphicFramePr>
                <a:graphicFrameLocks noGrp="1"/>
              </p:cNvGraphicFramePr>
              <p:nvPr>
                <p:extLst>
                  <p:ext uri="{D42A27DB-BD31-4B8C-83A1-F6EECF244321}">
                    <p14:modId xmlns:p14="http://schemas.microsoft.com/office/powerpoint/2010/main" val="1357436380"/>
                  </p:ext>
                </p:extLst>
              </p:nvPr>
            </p:nvGraphicFramePr>
            <p:xfrm>
              <a:off x="339434" y="1430793"/>
              <a:ext cx="6374187" cy="3906927"/>
            </p:xfrm>
            <a:graphic>
              <a:graphicData uri="http://schemas.openxmlformats.org/drawingml/2006/table">
                <a:tbl>
                  <a:tblPr firstRow="1" bandRow="1">
                    <a:tableStyleId>{5940675A-B579-460E-94D1-54222C63F5DA}</a:tableStyleId>
                  </a:tblPr>
                  <a:tblGrid>
                    <a:gridCol w="4100219">
                      <a:extLst>
                        <a:ext uri="{9D8B030D-6E8A-4147-A177-3AD203B41FA5}">
                          <a16:colId xmlns:a16="http://schemas.microsoft.com/office/drawing/2014/main" val="3292966481"/>
                        </a:ext>
                      </a:extLst>
                    </a:gridCol>
                    <a:gridCol w="1347536">
                      <a:extLst>
                        <a:ext uri="{9D8B030D-6E8A-4147-A177-3AD203B41FA5}">
                          <a16:colId xmlns:a16="http://schemas.microsoft.com/office/drawing/2014/main" val="1239820492"/>
                        </a:ext>
                      </a:extLst>
                    </a:gridCol>
                    <a:gridCol w="926432">
                      <a:extLst>
                        <a:ext uri="{9D8B030D-6E8A-4147-A177-3AD203B41FA5}">
                          <a16:colId xmlns:a16="http://schemas.microsoft.com/office/drawing/2014/main" val="1961185445"/>
                        </a:ext>
                      </a:extLst>
                    </a:gridCol>
                  </a:tblGrid>
                  <a:tr h="550593">
                    <a:tc>
                      <a:txBody>
                        <a:bodyPr/>
                        <a:lstStyle/>
                        <a:p>
                          <a:endParaRPr lang="en-US" dirty="0"/>
                        </a:p>
                      </a:txBody>
                      <a:tcPr/>
                    </a:tc>
                    <a:tc>
                      <a:txBody>
                        <a:bodyPr/>
                        <a:lstStyle/>
                        <a:p>
                          <a:pPr algn="ctr"/>
                          <a:r>
                            <a:rPr lang="en-US" dirty="0"/>
                            <a:t>Coefficients</a:t>
                          </a:r>
                        </a:p>
                      </a:txBody>
                      <a:tcPr/>
                    </a:tc>
                    <a:tc>
                      <a:txBody>
                        <a:bodyPr/>
                        <a:lstStyle/>
                        <a:p>
                          <a:pPr algn="ctr"/>
                          <a:r>
                            <a:rPr lang="en-US" dirty="0"/>
                            <a:t>t-stats</a:t>
                          </a:r>
                        </a:p>
                      </a:txBody>
                      <a:tcPr/>
                    </a:tc>
                    <a:extLst>
                      <a:ext uri="{0D108BD9-81ED-4DB2-BD59-A6C34878D82A}">
                        <a16:rowId xmlns:a16="http://schemas.microsoft.com/office/drawing/2014/main" val="2788219714"/>
                      </a:ext>
                    </a:extLst>
                  </a:tr>
                  <a:tr h="550593">
                    <a:tc>
                      <a:txBody>
                        <a:bodyPr/>
                        <a:lstStyle/>
                        <a:p>
                          <a14:m>
                            <m:oMath xmlns:m="http://schemas.openxmlformats.org/officeDocument/2006/math">
                              <m:r>
                                <a:rPr lang="en-US" sz="1800" kern="10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Δ</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12</m:t>
                                  </m:r>
                                </m:sub>
                              </m:s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KING</m:t>
                              </m:r>
                              <m:r>
                                <m:rPr>
                                  <m:lit/>
                                </m:rPr>
                                <a:rPr lang="en-US" sz="1800" i="1" kern="100">
                                  <a:effectLst/>
                                  <a:latin typeface="Cambria Math" panose="02040503050406030204" pitchFamily="18" charset="0"/>
                                  <a:ea typeface="Calibri" panose="020F0502020204030204" pitchFamily="34" charset="0"/>
                                  <a:cs typeface="Times New Roman" panose="02020603050405020304" pitchFamily="18" charset="0"/>
                                </a:rPr>
                                <m:t>_</m:t>
                              </m:r>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PME</m:t>
                              </m:r>
                              <m:sSub>
                                <m:sSubPr>
                                  <m:ctrlPr>
                                    <a:rPr lang="en-US"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US" dirty="0"/>
                            <a:t> = </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87215243"/>
                      </a:ext>
                    </a:extLst>
                  </a:tr>
                  <a:tr h="558240">
                    <a:tc>
                      <a:txBody>
                        <a:bodyPr/>
                        <a:lstStyle/>
                        <a:p>
                          <a14:m>
                            <m:oMath xmlns:m="http://schemas.openxmlformats.org/officeDocument/2006/math">
                              <m:sSub>
                                <m:sSubPr>
                                  <m:ctrlP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α</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Δ</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12</m:t>
                                  </m:r>
                                </m:sub>
                              </m:s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KING</m:t>
                              </m:r>
                              <m:r>
                                <m:rPr>
                                  <m:lit/>
                                </m:rPr>
                                <a:rPr lang="en-US" sz="1800" kern="100">
                                  <a:effectLst/>
                                  <a:latin typeface="Cambria Math" panose="02040503050406030204" pitchFamily="18" charset="0"/>
                                  <a:ea typeface="Calibri" panose="020F0502020204030204" pitchFamily="34" charset="0"/>
                                  <a:cs typeface="Times New Roman" panose="02020603050405020304" pitchFamily="18" charset="0"/>
                                </a:rPr>
                                <m:t>_</m:t>
                              </m:r>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ACTLIS</m:t>
                              </m:r>
                              <m:sSub>
                                <m:sSubPr>
                                  <m:ctrlPr>
                                    <a:rPr lang="en-US"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t> +</a:t>
                          </a:r>
                        </a:p>
                      </a:txBody>
                      <a:tcPr/>
                    </a:tc>
                    <a:tc>
                      <a:txBody>
                        <a:bodyPr/>
                        <a:lstStyle/>
                        <a:p>
                          <a:pPr algn="ctr"/>
                          <a:r>
                            <a:rPr lang="en-US" dirty="0"/>
                            <a:t>-0.06</a:t>
                          </a:r>
                        </a:p>
                      </a:txBody>
                      <a:tcPr/>
                    </a:tc>
                    <a:tc>
                      <a:txBody>
                        <a:bodyPr/>
                        <a:lstStyle/>
                        <a:p>
                          <a:pPr algn="ctr"/>
                          <a:r>
                            <a:rPr lang="en-US" dirty="0"/>
                            <a:t>-5.47</a:t>
                          </a:r>
                        </a:p>
                      </a:txBody>
                      <a:tcPr/>
                    </a:tc>
                    <a:extLst>
                      <a:ext uri="{0D108BD9-81ED-4DB2-BD59-A6C34878D82A}">
                        <a16:rowId xmlns:a16="http://schemas.microsoft.com/office/drawing/2014/main" val="1709131070"/>
                      </a:ext>
                    </a:extLst>
                  </a:tr>
                  <a:tr h="558240">
                    <a:tc>
                      <a:txBody>
                        <a:bodyPr/>
                        <a:lstStyle/>
                        <a:p>
                          <a14:m>
                            <m:oMath xmlns:m="http://schemas.openxmlformats.org/officeDocument/2006/math">
                              <m:sSub>
                                <m:sSubPr>
                                  <m:ctrlP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α</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Δ</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12</m:t>
                                  </m:r>
                                </m:sub>
                              </m:sSub>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JOBS</m:t>
                              </m:r>
                              <m:r>
                                <m:rPr>
                                  <m:lit/>
                                </m:rPr>
                                <a:rPr lang="en-US" sz="1800" kern="100">
                                  <a:effectLst/>
                                  <a:latin typeface="Cambria Math" panose="02040503050406030204" pitchFamily="18" charset="0"/>
                                  <a:ea typeface="Calibri" panose="020F0502020204030204" pitchFamily="34" charset="0"/>
                                  <a:cs typeface="Times New Roman" panose="02020603050405020304" pitchFamily="18" charset="0"/>
                                </a:rPr>
                                <m:t>_</m:t>
                              </m:r>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NF</m:t>
                              </m:r>
                            </m:oMath>
                          </a14:m>
                          <a:r>
                            <a:rPr lang="en-US" dirty="0"/>
                            <a:t> +</a:t>
                          </a:r>
                        </a:p>
                      </a:txBody>
                      <a:tcPr/>
                    </a:tc>
                    <a:tc>
                      <a:txBody>
                        <a:bodyPr/>
                        <a:lstStyle/>
                        <a:p>
                          <a:pPr algn="ctr"/>
                          <a:r>
                            <a:rPr lang="en-US" dirty="0"/>
                            <a:t>0.89</a:t>
                          </a:r>
                        </a:p>
                      </a:txBody>
                      <a:tcPr/>
                    </a:tc>
                    <a:tc>
                      <a:txBody>
                        <a:bodyPr/>
                        <a:lstStyle/>
                        <a:p>
                          <a:pPr algn="ctr"/>
                          <a:r>
                            <a:rPr lang="en-US" dirty="0"/>
                            <a:t>3.62</a:t>
                          </a:r>
                        </a:p>
                      </a:txBody>
                      <a:tcPr/>
                    </a:tc>
                    <a:extLst>
                      <a:ext uri="{0D108BD9-81ED-4DB2-BD59-A6C34878D82A}">
                        <a16:rowId xmlns:a16="http://schemas.microsoft.com/office/drawing/2014/main" val="4044161739"/>
                      </a:ext>
                    </a:extLst>
                  </a:tr>
                  <a:tr h="5727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α</m:t>
                                    </m:r>
                                  </m:e>
                                  <m:sub>
                                    <m:r>
                                      <a:rPr lang="en-US" kern="100">
                                        <a:latin typeface="Cambria Math" panose="02040503050406030204" pitchFamily="18" charset="0"/>
                                        <a:ea typeface="Calibri" panose="020F0502020204030204" pitchFamily="34" charset="0"/>
                                        <a:cs typeface="Times New Roman" panose="02020603050405020304" pitchFamily="18" charset="0"/>
                                      </a:rPr>
                                      <m:t>3</m:t>
                                    </m:r>
                                  </m:sub>
                                </m:sSub>
                                <m:r>
                                  <a:rPr lang="en-US" kern="100">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Δ</m:t>
                                    </m:r>
                                  </m:e>
                                  <m:sub>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Ann</m:t>
                                    </m:r>
                                    <m:r>
                                      <a:rPr lang="en-US" kern="100">
                                        <a:latin typeface="Cambria Math" panose="02040503050406030204" pitchFamily="18" charset="0"/>
                                        <a:ea typeface="Calibri" panose="020F0502020204030204" pitchFamily="34" charset="0"/>
                                        <a:cs typeface="Times New Roman" panose="02020603050405020304" pitchFamily="18" charset="0"/>
                                      </a:rPr>
                                      <m:t>.</m:t>
                                    </m:r>
                                  </m:sub>
                                </m:sSub>
                                <m:r>
                                  <a:rPr lang="en-US" i="1" kern="100">
                                    <a:latin typeface="Cambria Math" panose="02040503050406030204" pitchFamily="18" charset="0"/>
                                    <a:ea typeface="Calibri" panose="020F0502020204030204" pitchFamily="34" charset="0"/>
                                    <a:cs typeface="Times New Roman" panose="02020603050405020304" pitchFamily="18" charset="0"/>
                                  </a:rPr>
                                  <m:t> </m:t>
                                </m:r>
                                <m:r>
                                  <a:rPr lang="en-US" i="1" kern="100">
                                    <a:latin typeface="Cambria Math" panose="02040503050406030204" pitchFamily="18" charset="0"/>
                                    <a:ea typeface="Calibri" panose="020F0502020204030204" pitchFamily="34" charset="0"/>
                                    <a:cs typeface="Times New Roman" panose="02020603050405020304" pitchFamily="18" charset="0"/>
                                  </a:rPr>
                                  <m:t>𝐿</m:t>
                                </m:r>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OCALEQUITYWEALT</m:t>
                                </m:r>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a:rPr lang="en-US" i="1" kern="100">
                                        <a:latin typeface="Cambria Math" panose="02040503050406030204" pitchFamily="18" charset="0"/>
                                        <a:ea typeface="Calibri" panose="020F0502020204030204" pitchFamily="34" charset="0"/>
                                        <a:cs typeface="Times New Roman" panose="02020603050405020304" pitchFamily="18" charset="0"/>
                                      </a:rPr>
                                      <m:t>𝐻</m:t>
                                    </m:r>
                                  </m:e>
                                  <m:sub>
                                    <m:r>
                                      <a:rPr lang="en-US" i="1" kern="100">
                                        <a:latin typeface="Cambria Math" panose="02040503050406030204" pitchFamily="18" charset="0"/>
                                        <a:ea typeface="Calibri" panose="020F0502020204030204" pitchFamily="34" charset="0"/>
                                        <a:cs typeface="Times New Roman" panose="02020603050405020304" pitchFamily="18" charset="0"/>
                                      </a:rPr>
                                      <m:t>𝑡</m:t>
                                    </m:r>
                                    <m:r>
                                      <a:rPr lang="en-US" i="1" kern="100">
                                        <a:latin typeface="Cambria Math" panose="02040503050406030204" pitchFamily="18" charset="0"/>
                                        <a:ea typeface="Calibri" panose="020F0502020204030204" pitchFamily="34" charset="0"/>
                                        <a:cs typeface="Times New Roman" panose="02020603050405020304" pitchFamily="18" charset="0"/>
                                      </a:rPr>
                                      <m:t>−</m:t>
                                    </m:r>
                                    <m:r>
                                      <a:rPr lang="en-US" kern="100">
                                        <a:latin typeface="Cambria Math" panose="02040503050406030204" pitchFamily="18" charset="0"/>
                                        <a:ea typeface="Calibri" panose="020F0502020204030204" pitchFamily="34" charset="0"/>
                                        <a:cs typeface="Times New Roman" panose="02020603050405020304" pitchFamily="18" charset="0"/>
                                      </a:rPr>
                                      <m:t>6</m:t>
                                    </m:r>
                                  </m:sub>
                                </m:sSub>
                                <m:r>
                                  <a:rPr lang="en-US" b="0" i="1" kern="100"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i="1" kern="100" dirty="0">
                            <a:latin typeface="Cambria Math" panose="02040503050406030204" pitchFamily="18" charset="0"/>
                            <a:ea typeface="Calibri" panose="020F0502020204030204" pitchFamily="34" charset="0"/>
                            <a:cs typeface="Times New Roman" panose="02020603050405020304" pitchFamily="18" charset="0"/>
                          </a:endParaRPr>
                        </a:p>
                      </a:txBody>
                      <a:tcPr/>
                    </a:tc>
                    <a:tc>
                      <a:txBody>
                        <a:bodyPr/>
                        <a:lstStyle/>
                        <a:p>
                          <a:pPr algn="ctr"/>
                          <a:r>
                            <a:rPr lang="en-US" dirty="0"/>
                            <a:t>0.009</a:t>
                          </a:r>
                        </a:p>
                      </a:txBody>
                      <a:tcPr/>
                    </a:tc>
                    <a:tc>
                      <a:txBody>
                        <a:bodyPr/>
                        <a:lstStyle/>
                        <a:p>
                          <a:pPr algn="ctr"/>
                          <a:r>
                            <a:rPr lang="en-US" dirty="0"/>
                            <a:t>3.78</a:t>
                          </a:r>
                        </a:p>
                      </a:txBody>
                      <a:tcPr/>
                    </a:tc>
                    <a:extLst>
                      <a:ext uri="{0D108BD9-81ED-4DB2-BD59-A6C34878D82A}">
                        <a16:rowId xmlns:a16="http://schemas.microsoft.com/office/drawing/2014/main" val="3935005026"/>
                      </a:ext>
                    </a:extLst>
                  </a:tr>
                  <a:tr h="558240">
                    <a:tc>
                      <a:txBody>
                        <a:bodyPr/>
                        <a:lstStyle/>
                        <a:p>
                          <a14:m>
                            <m:oMath xmlns:m="http://schemas.openxmlformats.org/officeDocument/2006/math">
                              <m:sSub>
                                <m:sSubPr>
                                  <m:ctrlPr>
                                    <a:rPr lang="en-US"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α</m:t>
                                  </m:r>
                                </m:e>
                                <m:sub>
                                  <m:r>
                                    <a:rPr lang="en-US" kern="100">
                                      <a:latin typeface="Cambria Math" panose="02040503050406030204" pitchFamily="18" charset="0"/>
                                      <a:ea typeface="Calibri" panose="020F0502020204030204" pitchFamily="34" charset="0"/>
                                      <a:cs typeface="Times New Roman" panose="02020603050405020304" pitchFamily="18" charset="0"/>
                                    </a:rPr>
                                    <m:t>4</m:t>
                                  </m:r>
                                </m:sub>
                              </m:sSub>
                              <m:r>
                                <a:rPr lang="en-US" kern="100">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Δ</m:t>
                                  </m:r>
                                </m:e>
                                <m:sub>
                                  <m:r>
                                    <a:rPr lang="en-US" kern="100">
                                      <a:latin typeface="Cambria Math" panose="02040503050406030204" pitchFamily="18" charset="0"/>
                                      <a:ea typeface="Calibri" panose="020F0502020204030204" pitchFamily="34" charset="0"/>
                                      <a:cs typeface="Times New Roman" panose="02020603050405020304" pitchFamily="18" charset="0"/>
                                    </a:rPr>
                                    <m:t>12</m:t>
                                  </m:r>
                                </m:sub>
                              </m:sSub>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NPRIME</m:t>
                              </m:r>
                              <m:r>
                                <m:rPr>
                                  <m:lit/>
                                </m:rPr>
                                <a:rPr lang="en-US" kern="100">
                                  <a:latin typeface="Cambria Math" panose="02040503050406030204" pitchFamily="18" charset="0"/>
                                  <a:ea typeface="Calibri" panose="020F0502020204030204" pitchFamily="34" charset="0"/>
                                  <a:cs typeface="Times New Roman" panose="02020603050405020304" pitchFamily="18" charset="0"/>
                                </a:rPr>
                                <m:t>_</m:t>
                              </m:r>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SHARE</m:t>
                              </m:r>
                            </m:oMath>
                          </a14:m>
                          <a:r>
                            <a:rPr lang="en-US" dirty="0"/>
                            <a:t> +</a:t>
                          </a:r>
                        </a:p>
                      </a:txBody>
                      <a:tcPr/>
                    </a:tc>
                    <a:tc>
                      <a:txBody>
                        <a:bodyPr/>
                        <a:lstStyle/>
                        <a:p>
                          <a:pPr algn="ctr"/>
                          <a:r>
                            <a:rPr lang="en-US" dirty="0"/>
                            <a:t>0.09</a:t>
                          </a:r>
                        </a:p>
                      </a:txBody>
                      <a:tcPr/>
                    </a:tc>
                    <a:tc>
                      <a:txBody>
                        <a:bodyPr/>
                        <a:lstStyle/>
                        <a:p>
                          <a:pPr algn="ctr"/>
                          <a:r>
                            <a:rPr lang="en-US" dirty="0"/>
                            <a:t>3.37</a:t>
                          </a:r>
                        </a:p>
                      </a:txBody>
                      <a:tcPr/>
                    </a:tc>
                    <a:extLst>
                      <a:ext uri="{0D108BD9-81ED-4DB2-BD59-A6C34878D82A}">
                        <a16:rowId xmlns:a16="http://schemas.microsoft.com/office/drawing/2014/main" val="1992511220"/>
                      </a:ext>
                    </a:extLst>
                  </a:tr>
                  <a:tr h="558240">
                    <a:tc>
                      <a:txBody>
                        <a:bodyPr/>
                        <a:lstStyle/>
                        <a:p>
                          <a:pPr/>
                          <a14:m>
                            <m:oMathPara xmlns:m="http://schemas.openxmlformats.org/officeDocument/2006/math">
                              <m:oMathParaPr>
                                <m:jc m:val="left"/>
                              </m:oMathParaPr>
                              <m:oMath xmlns:m="http://schemas.openxmlformats.org/officeDocument/2006/math">
                                <m:sSub>
                                  <m:sSubPr>
                                    <m:ctrlPr>
                                      <a:rPr lang="en-US"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α</m:t>
                                    </m:r>
                                  </m:e>
                                  <m:sub>
                                    <m:r>
                                      <a:rPr lang="en-US" kern="100">
                                        <a:latin typeface="Cambria Math" panose="02040503050406030204" pitchFamily="18" charset="0"/>
                                        <a:ea typeface="Calibri" panose="020F0502020204030204" pitchFamily="34" charset="0"/>
                                        <a:cs typeface="Times New Roman" panose="02020603050405020304" pitchFamily="18" charset="0"/>
                                      </a:rPr>
                                      <m:t>5</m:t>
                                    </m:r>
                                  </m:sub>
                                </m:sSub>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Δ</m:t>
                                    </m:r>
                                  </m:e>
                                  <m:sub>
                                    <m:r>
                                      <a:rPr lang="en-US" kern="100">
                                        <a:latin typeface="Cambria Math" panose="02040503050406030204" pitchFamily="18" charset="0"/>
                                        <a:ea typeface="Calibri" panose="020F0502020204030204" pitchFamily="34" charset="0"/>
                                        <a:cs typeface="Times New Roman" panose="02020603050405020304" pitchFamily="18" charset="0"/>
                                      </a:rPr>
                                      <m:t>6</m:t>
                                    </m:r>
                                  </m:sub>
                                </m:sSub>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MRTGR</m:t>
                                </m:r>
                                <m:sSub>
                                  <m:sSubPr>
                                    <m:ctrlPr>
                                      <a:rPr lang="en-US"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T</m:t>
                                    </m:r>
                                  </m:e>
                                  <m:sub>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t</m:t>
                                    </m:r>
                                    <m:r>
                                      <a:rPr lang="en-US" kern="100">
                                        <a:latin typeface="Cambria Math" panose="02040503050406030204" pitchFamily="18" charset="0"/>
                                        <a:ea typeface="Calibri" panose="020F0502020204030204" pitchFamily="34" charset="0"/>
                                        <a:cs typeface="Times New Roman" panose="02020603050405020304" pitchFamily="18" charset="0"/>
                                      </a:rPr>
                                      <m:t> </m:t>
                                    </m:r>
                                  </m:sub>
                                </m:sSub>
                              </m:oMath>
                            </m:oMathPara>
                          </a14:m>
                          <a:endParaRPr lang="en-US" dirty="0"/>
                        </a:p>
                      </a:txBody>
                      <a:tcPr/>
                    </a:tc>
                    <a:tc>
                      <a:txBody>
                        <a:bodyPr/>
                        <a:lstStyle/>
                        <a:p>
                          <a:pPr algn="ctr"/>
                          <a:r>
                            <a:rPr lang="en-US" dirty="0"/>
                            <a:t>-0.80</a:t>
                          </a:r>
                        </a:p>
                      </a:txBody>
                      <a:tcPr/>
                    </a:tc>
                    <a:tc>
                      <a:txBody>
                        <a:bodyPr/>
                        <a:lstStyle/>
                        <a:p>
                          <a:pPr algn="ctr"/>
                          <a:r>
                            <a:rPr lang="en-US" dirty="0"/>
                            <a:t>-1.70</a:t>
                          </a:r>
                        </a:p>
                      </a:txBody>
                      <a:tcPr/>
                    </a:tc>
                    <a:extLst>
                      <a:ext uri="{0D108BD9-81ED-4DB2-BD59-A6C34878D82A}">
                        <a16:rowId xmlns:a16="http://schemas.microsoft.com/office/drawing/2014/main" val="2527774313"/>
                      </a:ext>
                    </a:extLst>
                  </a:tr>
                </a:tbl>
              </a:graphicData>
            </a:graphic>
          </p:graphicFrame>
        </mc:Choice>
        <mc:Fallback xmlns="">
          <p:graphicFrame>
            <p:nvGraphicFramePr>
              <p:cNvPr id="9" name="Table 9">
                <a:extLst>
                  <a:ext uri="{FF2B5EF4-FFF2-40B4-BE49-F238E27FC236}">
                    <a16:creationId xmlns:a16="http://schemas.microsoft.com/office/drawing/2014/main" id="{E39C1D0F-3FAB-E84A-E683-1859D04513CB}"/>
                  </a:ext>
                </a:extLst>
              </p:cNvPr>
              <p:cNvGraphicFramePr>
                <a:graphicFrameLocks noGrp="1"/>
              </p:cNvGraphicFramePr>
              <p:nvPr>
                <p:extLst>
                  <p:ext uri="{D42A27DB-BD31-4B8C-83A1-F6EECF244321}">
                    <p14:modId xmlns:p14="http://schemas.microsoft.com/office/powerpoint/2010/main" val="1357436380"/>
                  </p:ext>
                </p:extLst>
              </p:nvPr>
            </p:nvGraphicFramePr>
            <p:xfrm>
              <a:off x="339434" y="1430793"/>
              <a:ext cx="6374187" cy="3906927"/>
            </p:xfrm>
            <a:graphic>
              <a:graphicData uri="http://schemas.openxmlformats.org/drawingml/2006/table">
                <a:tbl>
                  <a:tblPr firstRow="1" bandRow="1">
                    <a:tableStyleId>{5940675A-B579-460E-94D1-54222C63F5DA}</a:tableStyleId>
                  </a:tblPr>
                  <a:tblGrid>
                    <a:gridCol w="4100219">
                      <a:extLst>
                        <a:ext uri="{9D8B030D-6E8A-4147-A177-3AD203B41FA5}">
                          <a16:colId xmlns:a16="http://schemas.microsoft.com/office/drawing/2014/main" val="3292966481"/>
                        </a:ext>
                      </a:extLst>
                    </a:gridCol>
                    <a:gridCol w="1347536">
                      <a:extLst>
                        <a:ext uri="{9D8B030D-6E8A-4147-A177-3AD203B41FA5}">
                          <a16:colId xmlns:a16="http://schemas.microsoft.com/office/drawing/2014/main" val="1239820492"/>
                        </a:ext>
                      </a:extLst>
                    </a:gridCol>
                    <a:gridCol w="926432">
                      <a:extLst>
                        <a:ext uri="{9D8B030D-6E8A-4147-A177-3AD203B41FA5}">
                          <a16:colId xmlns:a16="http://schemas.microsoft.com/office/drawing/2014/main" val="1961185445"/>
                        </a:ext>
                      </a:extLst>
                    </a:gridCol>
                  </a:tblGrid>
                  <a:tr h="550593">
                    <a:tc>
                      <a:txBody>
                        <a:bodyPr/>
                        <a:lstStyle/>
                        <a:p>
                          <a:endParaRPr lang="en-US" dirty="0"/>
                        </a:p>
                      </a:txBody>
                      <a:tcPr/>
                    </a:tc>
                    <a:tc>
                      <a:txBody>
                        <a:bodyPr/>
                        <a:lstStyle/>
                        <a:p>
                          <a:pPr algn="ctr"/>
                          <a:r>
                            <a:rPr lang="en-US" dirty="0"/>
                            <a:t>Coefficients</a:t>
                          </a:r>
                        </a:p>
                      </a:txBody>
                      <a:tcPr/>
                    </a:tc>
                    <a:tc>
                      <a:txBody>
                        <a:bodyPr/>
                        <a:lstStyle/>
                        <a:p>
                          <a:pPr algn="ctr"/>
                          <a:r>
                            <a:rPr lang="en-US" dirty="0"/>
                            <a:t>t-stats</a:t>
                          </a:r>
                        </a:p>
                      </a:txBody>
                      <a:tcPr/>
                    </a:tc>
                    <a:extLst>
                      <a:ext uri="{0D108BD9-81ED-4DB2-BD59-A6C34878D82A}">
                        <a16:rowId xmlns:a16="http://schemas.microsoft.com/office/drawing/2014/main" val="2788219714"/>
                      </a:ext>
                    </a:extLst>
                  </a:tr>
                  <a:tr h="550593">
                    <a:tc>
                      <a:txBody>
                        <a:bodyPr/>
                        <a:lstStyle/>
                        <a:p>
                          <a:endParaRPr lang="en-US"/>
                        </a:p>
                      </a:txBody>
                      <a:tcPr>
                        <a:blipFill>
                          <a:blip r:embed="rId3"/>
                          <a:stretch>
                            <a:fillRect l="-149" t="-104396" r="-55869" b="-508791"/>
                          </a:stretch>
                        </a:blipFill>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87215243"/>
                      </a:ext>
                    </a:extLst>
                  </a:tr>
                  <a:tr h="558240">
                    <a:tc>
                      <a:txBody>
                        <a:bodyPr/>
                        <a:lstStyle/>
                        <a:p>
                          <a:endParaRPr lang="en-US"/>
                        </a:p>
                      </a:txBody>
                      <a:tcPr>
                        <a:blipFill>
                          <a:blip r:embed="rId3"/>
                          <a:stretch>
                            <a:fillRect l="-149" t="-202174" r="-55869" b="-403261"/>
                          </a:stretch>
                        </a:blipFill>
                      </a:tcPr>
                    </a:tc>
                    <a:tc>
                      <a:txBody>
                        <a:bodyPr/>
                        <a:lstStyle/>
                        <a:p>
                          <a:pPr algn="ctr"/>
                          <a:r>
                            <a:rPr lang="en-US" dirty="0"/>
                            <a:t>-0.06</a:t>
                          </a:r>
                        </a:p>
                      </a:txBody>
                      <a:tcPr/>
                    </a:tc>
                    <a:tc>
                      <a:txBody>
                        <a:bodyPr/>
                        <a:lstStyle/>
                        <a:p>
                          <a:pPr algn="ctr"/>
                          <a:r>
                            <a:rPr lang="en-US" dirty="0"/>
                            <a:t>-5.47</a:t>
                          </a:r>
                        </a:p>
                      </a:txBody>
                      <a:tcPr/>
                    </a:tc>
                    <a:extLst>
                      <a:ext uri="{0D108BD9-81ED-4DB2-BD59-A6C34878D82A}">
                        <a16:rowId xmlns:a16="http://schemas.microsoft.com/office/drawing/2014/main" val="1709131070"/>
                      </a:ext>
                    </a:extLst>
                  </a:tr>
                  <a:tr h="558240">
                    <a:tc>
                      <a:txBody>
                        <a:bodyPr/>
                        <a:lstStyle/>
                        <a:p>
                          <a:endParaRPr lang="en-US"/>
                        </a:p>
                      </a:txBody>
                      <a:tcPr>
                        <a:blipFill>
                          <a:blip r:embed="rId3"/>
                          <a:stretch>
                            <a:fillRect l="-149" t="-305495" r="-55869" b="-307692"/>
                          </a:stretch>
                        </a:blipFill>
                      </a:tcPr>
                    </a:tc>
                    <a:tc>
                      <a:txBody>
                        <a:bodyPr/>
                        <a:lstStyle/>
                        <a:p>
                          <a:pPr algn="ctr"/>
                          <a:r>
                            <a:rPr lang="en-US" dirty="0"/>
                            <a:t>0.89</a:t>
                          </a:r>
                        </a:p>
                      </a:txBody>
                      <a:tcPr/>
                    </a:tc>
                    <a:tc>
                      <a:txBody>
                        <a:bodyPr/>
                        <a:lstStyle/>
                        <a:p>
                          <a:pPr algn="ctr"/>
                          <a:r>
                            <a:rPr lang="en-US" dirty="0"/>
                            <a:t>3.62</a:t>
                          </a:r>
                        </a:p>
                      </a:txBody>
                      <a:tcPr/>
                    </a:tc>
                    <a:extLst>
                      <a:ext uri="{0D108BD9-81ED-4DB2-BD59-A6C34878D82A}">
                        <a16:rowId xmlns:a16="http://schemas.microsoft.com/office/drawing/2014/main" val="4044161739"/>
                      </a:ext>
                    </a:extLst>
                  </a:tr>
                  <a:tr h="572781">
                    <a:tc>
                      <a:txBody>
                        <a:bodyPr/>
                        <a:lstStyle/>
                        <a:p>
                          <a:endParaRPr lang="en-US"/>
                        </a:p>
                      </a:txBody>
                      <a:tcPr>
                        <a:blipFill>
                          <a:blip r:embed="rId3"/>
                          <a:stretch>
                            <a:fillRect l="-149" t="-388421" r="-55869" b="-194737"/>
                          </a:stretch>
                        </a:blipFill>
                      </a:tcPr>
                    </a:tc>
                    <a:tc>
                      <a:txBody>
                        <a:bodyPr/>
                        <a:lstStyle/>
                        <a:p>
                          <a:pPr algn="ctr"/>
                          <a:r>
                            <a:rPr lang="en-US" dirty="0"/>
                            <a:t>0.009</a:t>
                          </a:r>
                        </a:p>
                      </a:txBody>
                      <a:tcPr/>
                    </a:tc>
                    <a:tc>
                      <a:txBody>
                        <a:bodyPr/>
                        <a:lstStyle/>
                        <a:p>
                          <a:pPr algn="ctr"/>
                          <a:r>
                            <a:rPr lang="en-US" dirty="0"/>
                            <a:t>3.78</a:t>
                          </a:r>
                        </a:p>
                      </a:txBody>
                      <a:tcPr/>
                    </a:tc>
                    <a:extLst>
                      <a:ext uri="{0D108BD9-81ED-4DB2-BD59-A6C34878D82A}">
                        <a16:rowId xmlns:a16="http://schemas.microsoft.com/office/drawing/2014/main" val="3935005026"/>
                      </a:ext>
                    </a:extLst>
                  </a:tr>
                  <a:tr h="558240">
                    <a:tc>
                      <a:txBody>
                        <a:bodyPr/>
                        <a:lstStyle/>
                        <a:p>
                          <a:endParaRPr lang="en-US"/>
                        </a:p>
                      </a:txBody>
                      <a:tcPr>
                        <a:blipFill>
                          <a:blip r:embed="rId3"/>
                          <a:stretch>
                            <a:fillRect l="-149" t="-509890" r="-55869" b="-103297"/>
                          </a:stretch>
                        </a:blipFill>
                      </a:tcPr>
                    </a:tc>
                    <a:tc>
                      <a:txBody>
                        <a:bodyPr/>
                        <a:lstStyle/>
                        <a:p>
                          <a:pPr algn="ctr"/>
                          <a:r>
                            <a:rPr lang="en-US" dirty="0"/>
                            <a:t>0.09</a:t>
                          </a:r>
                        </a:p>
                      </a:txBody>
                      <a:tcPr/>
                    </a:tc>
                    <a:tc>
                      <a:txBody>
                        <a:bodyPr/>
                        <a:lstStyle/>
                        <a:p>
                          <a:pPr algn="ctr"/>
                          <a:r>
                            <a:rPr lang="en-US" dirty="0"/>
                            <a:t>3.37</a:t>
                          </a:r>
                        </a:p>
                      </a:txBody>
                      <a:tcPr/>
                    </a:tc>
                    <a:extLst>
                      <a:ext uri="{0D108BD9-81ED-4DB2-BD59-A6C34878D82A}">
                        <a16:rowId xmlns:a16="http://schemas.microsoft.com/office/drawing/2014/main" val="1992511220"/>
                      </a:ext>
                    </a:extLst>
                  </a:tr>
                  <a:tr h="558240">
                    <a:tc>
                      <a:txBody>
                        <a:bodyPr/>
                        <a:lstStyle/>
                        <a:p>
                          <a:endParaRPr lang="en-US"/>
                        </a:p>
                      </a:txBody>
                      <a:tcPr>
                        <a:blipFill>
                          <a:blip r:embed="rId3"/>
                          <a:stretch>
                            <a:fillRect l="-149" t="-603261" r="-55869" b="-2174"/>
                          </a:stretch>
                        </a:blipFill>
                      </a:tcPr>
                    </a:tc>
                    <a:tc>
                      <a:txBody>
                        <a:bodyPr/>
                        <a:lstStyle/>
                        <a:p>
                          <a:pPr algn="ctr"/>
                          <a:r>
                            <a:rPr lang="en-US" dirty="0"/>
                            <a:t>-0.80</a:t>
                          </a:r>
                        </a:p>
                      </a:txBody>
                      <a:tcPr/>
                    </a:tc>
                    <a:tc>
                      <a:txBody>
                        <a:bodyPr/>
                        <a:lstStyle/>
                        <a:p>
                          <a:pPr algn="ctr"/>
                          <a:r>
                            <a:rPr lang="en-US" dirty="0"/>
                            <a:t>-1.70</a:t>
                          </a:r>
                        </a:p>
                      </a:txBody>
                      <a:tcPr/>
                    </a:tc>
                    <a:extLst>
                      <a:ext uri="{0D108BD9-81ED-4DB2-BD59-A6C34878D82A}">
                        <a16:rowId xmlns:a16="http://schemas.microsoft.com/office/drawing/2014/main" val="2527774313"/>
                      </a:ext>
                    </a:extLst>
                  </a:tr>
                </a:tbl>
              </a:graphicData>
            </a:graphic>
          </p:graphicFrame>
        </mc:Fallback>
      </mc:AlternateContent>
      <p:sp>
        <p:nvSpPr>
          <p:cNvPr id="13" name="TextBox 12">
            <a:extLst>
              <a:ext uri="{FF2B5EF4-FFF2-40B4-BE49-F238E27FC236}">
                <a16:creationId xmlns:a16="http://schemas.microsoft.com/office/drawing/2014/main" id="{9DA87B07-55E9-DA3F-BAEA-A52CF6C3C3D3}"/>
              </a:ext>
            </a:extLst>
          </p:cNvPr>
          <p:cNvSpPr txBox="1"/>
          <p:nvPr/>
        </p:nvSpPr>
        <p:spPr>
          <a:xfrm>
            <a:off x="7065054" y="1380299"/>
            <a:ext cx="5126946" cy="2314378"/>
          </a:xfrm>
          <a:prstGeom prst="rect">
            <a:avLst/>
          </a:prstGeom>
        </p:spPr>
        <p:txBody>
          <a:bodyPr vert="horz" wrap="square" lIns="91440" tIns="45720" rIns="91440" bIns="45720" rtlCol="0" anchor="t">
            <a:noAutofit/>
          </a:bodyPr>
          <a:lstStyle/>
          <a:p>
            <a:r>
              <a:rPr lang="en-US" dirty="0">
                <a:cs typeface="Times New Roman" panose="02020603050405020304" pitchFamily="18" charset="0"/>
              </a:rPr>
              <a:t>Estimation Technique	Least Squares (NW)</a:t>
            </a:r>
          </a:p>
          <a:p>
            <a:r>
              <a:rPr lang="en-US" dirty="0">
                <a:cs typeface="Times New Roman" panose="02020603050405020304" pitchFamily="18" charset="0"/>
              </a:rPr>
              <a:t>Data Frequency		Monthly</a:t>
            </a:r>
          </a:p>
          <a:p>
            <a:r>
              <a:rPr lang="en-US" dirty="0">
                <a:cs typeface="Times New Roman" panose="02020603050405020304" pitchFamily="18" charset="0"/>
              </a:rPr>
              <a:t>Estimation Range		Dec 1998 to April 2023</a:t>
            </a:r>
          </a:p>
          <a:p>
            <a:r>
              <a:rPr lang="en-US" dirty="0">
                <a:cs typeface="Times New Roman" panose="02020603050405020304" pitchFamily="18" charset="0"/>
              </a:rPr>
              <a:t>Net </a:t>
            </a:r>
            <a:r>
              <a:rPr lang="en-US" dirty="0" err="1">
                <a:cs typeface="Times New Roman" panose="02020603050405020304" pitchFamily="18" charset="0"/>
              </a:rPr>
              <a:t>d.f.</a:t>
            </a:r>
            <a:r>
              <a:rPr lang="en-US" dirty="0">
                <a:cs typeface="Times New Roman" panose="02020603050405020304" pitchFamily="18" charset="0"/>
              </a:rPr>
              <a:t>				287 (i.e. 293-5)</a:t>
            </a:r>
          </a:p>
          <a:p>
            <a:r>
              <a:rPr lang="en-US" dirty="0" err="1">
                <a:cs typeface="Times New Roman" panose="02020603050405020304" pitchFamily="18" charset="0"/>
              </a:rPr>
              <a:t>Resid</a:t>
            </a:r>
            <a:r>
              <a:rPr lang="en-US" dirty="0">
                <a:cs typeface="Times New Roman" panose="02020603050405020304" pitchFamily="18" charset="0"/>
              </a:rPr>
              <a:t> Unit root test		N/A (differenced DV)</a:t>
            </a:r>
          </a:p>
          <a:p>
            <a:r>
              <a:rPr lang="en-US" dirty="0">
                <a:cs typeface="Times New Roman" panose="02020603050405020304" pitchFamily="18" charset="0"/>
              </a:rPr>
              <a:t>Residuals ACF(1)		0.755</a:t>
            </a:r>
          </a:p>
          <a:p>
            <a:r>
              <a:rPr lang="en-US" dirty="0">
                <a:cs typeface="Times New Roman" panose="02020603050405020304" pitchFamily="18" charset="0"/>
              </a:rPr>
              <a:t>Seasonal Dummies		N/A</a:t>
            </a:r>
          </a:p>
        </p:txBody>
      </p:sp>
    </p:spTree>
    <p:extLst>
      <p:ext uri="{BB962C8B-B14F-4D97-AF65-F5344CB8AC3E}">
        <p14:creationId xmlns:p14="http://schemas.microsoft.com/office/powerpoint/2010/main" val="123663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p:txBody>
          <a:bodyPr/>
          <a:lstStyle/>
          <a:p>
            <a:pPr algn="ctr"/>
            <a:r>
              <a:rPr lang="en-US" dirty="0"/>
              <a:t>Median Home Price:  Interventions</a:t>
            </a:r>
          </a:p>
        </p:txBody>
      </p:sp>
      <p:sp>
        <p:nvSpPr>
          <p:cNvPr id="3" name="Content Placeholder 2">
            <a:extLst>
              <a:ext uri="{FF2B5EF4-FFF2-40B4-BE49-F238E27FC236}">
                <a16:creationId xmlns:a16="http://schemas.microsoft.com/office/drawing/2014/main" id="{0E48081D-219F-4586-8C78-DAA9E1CCE5A3}"/>
              </a:ext>
            </a:extLst>
          </p:cNvPr>
          <p:cNvSpPr>
            <a:spLocks noGrp="1"/>
          </p:cNvSpPr>
          <p:nvPr>
            <p:ph idx="1"/>
          </p:nvPr>
        </p:nvSpPr>
        <p:spPr>
          <a:xfrm>
            <a:off x="1981200" y="1768339"/>
            <a:ext cx="8229600" cy="3503981"/>
          </a:xfrm>
        </p:spPr>
        <p:txBody>
          <a:bodyPr>
            <a:noAutofit/>
          </a:bodyPr>
          <a:lstStyle/>
          <a:p>
            <a:pPr>
              <a:lnSpc>
                <a:spcPct val="150000"/>
              </a:lnSpc>
            </a:pPr>
            <a:r>
              <a:rPr lang="en-US" sz="1400" dirty="0"/>
              <a:t>test</a:t>
            </a:r>
          </a:p>
        </p:txBody>
      </p:sp>
      <p:graphicFrame>
        <p:nvGraphicFramePr>
          <p:cNvPr id="5" name="Table 4">
            <a:extLst>
              <a:ext uri="{FF2B5EF4-FFF2-40B4-BE49-F238E27FC236}">
                <a16:creationId xmlns:a16="http://schemas.microsoft.com/office/drawing/2014/main" id="{C88E28E0-8DCE-68A3-F767-24E592DF504C}"/>
              </a:ext>
            </a:extLst>
          </p:cNvPr>
          <p:cNvGraphicFramePr>
            <a:graphicFrameLocks noGrp="1"/>
          </p:cNvGraphicFramePr>
          <p:nvPr>
            <p:extLst>
              <p:ext uri="{D42A27DB-BD31-4B8C-83A1-F6EECF244321}">
                <p14:modId xmlns:p14="http://schemas.microsoft.com/office/powerpoint/2010/main" val="3095877596"/>
              </p:ext>
            </p:extLst>
          </p:nvPr>
        </p:nvGraphicFramePr>
        <p:xfrm>
          <a:off x="1943451" y="1660860"/>
          <a:ext cx="3763580" cy="3647513"/>
        </p:xfrm>
        <a:graphic>
          <a:graphicData uri="http://schemas.openxmlformats.org/drawingml/2006/table">
            <a:tbl>
              <a:tblPr firstRow="1" firstCol="1" bandRow="1">
                <a:tableStyleId>{073A0DAA-6AF3-43AB-8588-CEC1D06C72B9}</a:tableStyleId>
              </a:tblPr>
              <a:tblGrid>
                <a:gridCol w="1479687">
                  <a:extLst>
                    <a:ext uri="{9D8B030D-6E8A-4147-A177-3AD203B41FA5}">
                      <a16:colId xmlns:a16="http://schemas.microsoft.com/office/drawing/2014/main" val="1126053351"/>
                    </a:ext>
                  </a:extLst>
                </a:gridCol>
                <a:gridCol w="1149909">
                  <a:extLst>
                    <a:ext uri="{9D8B030D-6E8A-4147-A177-3AD203B41FA5}">
                      <a16:colId xmlns:a16="http://schemas.microsoft.com/office/drawing/2014/main" val="2185781517"/>
                    </a:ext>
                  </a:extLst>
                </a:gridCol>
                <a:gridCol w="1133984">
                  <a:extLst>
                    <a:ext uri="{9D8B030D-6E8A-4147-A177-3AD203B41FA5}">
                      <a16:colId xmlns:a16="http://schemas.microsoft.com/office/drawing/2014/main" val="984854737"/>
                    </a:ext>
                  </a:extLst>
                </a:gridCol>
              </a:tblGrid>
              <a:tr h="162843">
                <a:tc gridSpan="3">
                  <a:txBody>
                    <a:bodyPr/>
                    <a:lstStyle/>
                    <a:p>
                      <a:pPr marL="0" marR="0">
                        <a:lnSpc>
                          <a:spcPct val="106000"/>
                        </a:lnSpc>
                        <a:spcBef>
                          <a:spcPts val="0"/>
                        </a:spcBef>
                        <a:spcAft>
                          <a:spcPts val="800"/>
                        </a:spcAft>
                      </a:pPr>
                      <a:r>
                        <a:rPr lang="en-US" sz="1000" kern="0">
                          <a:effectLst/>
                        </a:rPr>
                        <a:t>Pre-intervention – Final Model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468912"/>
                  </a:ext>
                </a:extLst>
              </a:tr>
              <a:tr h="609924">
                <a:tc>
                  <a:txBody>
                    <a:bodyPr/>
                    <a:lstStyle/>
                    <a:p>
                      <a:pPr marL="0" marR="0">
                        <a:lnSpc>
                          <a:spcPct val="106000"/>
                        </a:lnSpc>
                        <a:spcBef>
                          <a:spcPts val="0"/>
                        </a:spcBef>
                        <a:spcAft>
                          <a:spcPts val="800"/>
                        </a:spcAft>
                      </a:pPr>
                      <a:r>
                        <a:rPr lang="en-US" sz="10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000" b="1" kern="0" dirty="0">
                          <a:effectLst/>
                        </a:rPr>
                        <a:t>Largest</a:t>
                      </a:r>
                      <a:endParaRPr lang="en-US" sz="1100" b="1" kern="100" dirty="0">
                        <a:effectLst/>
                      </a:endParaRPr>
                    </a:p>
                    <a:p>
                      <a:pPr marL="0" marR="0">
                        <a:lnSpc>
                          <a:spcPct val="100000"/>
                        </a:lnSpc>
                        <a:spcBef>
                          <a:spcPts val="0"/>
                        </a:spcBef>
                        <a:spcAft>
                          <a:spcPts val="0"/>
                        </a:spcAft>
                      </a:pPr>
                      <a:r>
                        <a:rPr lang="en-US" sz="1000" b="1" kern="0" dirty="0">
                          <a:effectLst/>
                        </a:rPr>
                        <a:t>Sigma Size in Time Period</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b="1" kern="0" dirty="0">
                          <a:effectLst/>
                        </a:rPr>
                        <a:t>Time Period</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1290190"/>
                  </a:ext>
                </a:extLst>
              </a:tr>
              <a:tr h="993901">
                <a:tc>
                  <a:txBody>
                    <a:bodyPr/>
                    <a:lstStyle/>
                    <a:p>
                      <a:pPr marL="0" marR="0">
                        <a:lnSpc>
                          <a:spcPct val="106000"/>
                        </a:lnSpc>
                        <a:spcBef>
                          <a:spcPts val="0"/>
                        </a:spcBef>
                        <a:spcAft>
                          <a:spcPts val="800"/>
                        </a:spcAft>
                      </a:pPr>
                      <a:r>
                        <a:rPr lang="en-US" sz="1000" kern="0" dirty="0">
                          <a:effectLst/>
                        </a:rPr>
                        <a:t>Shock #1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dirty="0">
                          <a:effectLst/>
                        </a:rPr>
                        <a:t>-3.2 sigma </a:t>
                      </a:r>
                      <a:endParaRPr lang="en-US" sz="1100" kern="100" dirty="0">
                        <a:effectLst/>
                      </a:endParaRPr>
                    </a:p>
                    <a:p>
                      <a:pPr marL="0" marR="0">
                        <a:lnSpc>
                          <a:spcPct val="106000"/>
                        </a:lnSpc>
                        <a:spcBef>
                          <a:spcPts val="0"/>
                        </a:spcBef>
                        <a:spcAft>
                          <a:spcPts val="800"/>
                        </a:spcAft>
                      </a:pPr>
                      <a:r>
                        <a:rPr lang="en-US" sz="1000" kern="0" dirty="0">
                          <a:effectLst/>
                        </a:rPr>
                        <a:t>(2011:10)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dirty="0">
                          <a:effectLst/>
                        </a:rPr>
                        <a:t>Winter 11/12:</a:t>
                      </a:r>
                      <a:endParaRPr lang="en-US" sz="1100" kern="100" dirty="0">
                        <a:effectLst/>
                      </a:endParaRPr>
                    </a:p>
                    <a:p>
                      <a:pPr marL="0" marR="0">
                        <a:lnSpc>
                          <a:spcPct val="106000"/>
                        </a:lnSpc>
                        <a:spcBef>
                          <a:spcPts val="0"/>
                        </a:spcBef>
                        <a:spcAft>
                          <a:spcPts val="800"/>
                        </a:spcAft>
                      </a:pPr>
                      <a:r>
                        <a:rPr lang="en-US" sz="1000" kern="0" dirty="0">
                          <a:effectLst/>
                        </a:rPr>
                        <a:t>2011:10 - </a:t>
                      </a:r>
                      <a:endParaRPr lang="en-US" sz="1100" kern="100" dirty="0">
                        <a:effectLst/>
                      </a:endParaRPr>
                    </a:p>
                    <a:p>
                      <a:pPr marL="0" marR="0">
                        <a:lnSpc>
                          <a:spcPct val="106000"/>
                        </a:lnSpc>
                        <a:spcBef>
                          <a:spcPts val="0"/>
                        </a:spcBef>
                        <a:spcAft>
                          <a:spcPts val="800"/>
                        </a:spcAft>
                      </a:pPr>
                      <a:r>
                        <a:rPr lang="en-US" sz="1000" kern="0" dirty="0">
                          <a:effectLst/>
                        </a:rPr>
                        <a:t>2012:03</a:t>
                      </a:r>
                      <a:endParaRPr lang="en-US" sz="1100" kern="100" dirty="0">
                        <a:effectLst/>
                      </a:endParaRPr>
                    </a:p>
                    <a:p>
                      <a:pPr marL="0" marR="0">
                        <a:lnSpc>
                          <a:spcPct val="106000"/>
                        </a:lnSpc>
                        <a:spcBef>
                          <a:spcPts val="0"/>
                        </a:spcBef>
                        <a:spcAft>
                          <a:spcPts val="800"/>
                        </a:spcAft>
                      </a:pPr>
                      <a:r>
                        <a:rPr lang="en-US" sz="1000" kern="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2547884"/>
                  </a:ext>
                </a:extLst>
              </a:tr>
              <a:tr h="609924">
                <a:tc>
                  <a:txBody>
                    <a:bodyPr/>
                    <a:lstStyle/>
                    <a:p>
                      <a:pPr marL="0" marR="0">
                        <a:lnSpc>
                          <a:spcPct val="106000"/>
                        </a:lnSpc>
                        <a:spcBef>
                          <a:spcPts val="0"/>
                        </a:spcBef>
                        <a:spcAft>
                          <a:spcPts val="800"/>
                        </a:spcAft>
                      </a:pPr>
                      <a:r>
                        <a:rPr lang="en-US" sz="1000" kern="0">
                          <a:effectLst/>
                        </a:rPr>
                        <a:t>Shock #2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a:effectLst/>
                        </a:rPr>
                        <a:t>-1.6 sigma</a:t>
                      </a:r>
                      <a:endParaRPr lang="en-US" sz="1100" kern="100">
                        <a:effectLst/>
                      </a:endParaRPr>
                    </a:p>
                    <a:p>
                      <a:pPr marL="0" marR="0">
                        <a:lnSpc>
                          <a:spcPct val="106000"/>
                        </a:lnSpc>
                        <a:spcBef>
                          <a:spcPts val="0"/>
                        </a:spcBef>
                        <a:spcAft>
                          <a:spcPts val="800"/>
                        </a:spcAft>
                      </a:pPr>
                      <a:r>
                        <a:rPr lang="en-US" sz="1000" kern="0">
                          <a:effectLst/>
                        </a:rPr>
                        <a:t>(2008:10)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a:effectLst/>
                        </a:rPr>
                        <a:t>Great Recession 07/08/09:</a:t>
                      </a:r>
                      <a:endParaRPr lang="en-US" sz="1100" kern="100">
                        <a:effectLst/>
                      </a:endParaRPr>
                    </a:p>
                    <a:p>
                      <a:pPr marL="0" marR="0">
                        <a:lnSpc>
                          <a:spcPct val="106000"/>
                        </a:lnSpc>
                        <a:spcBef>
                          <a:spcPts val="0"/>
                        </a:spcBef>
                        <a:spcAft>
                          <a:spcPts val="800"/>
                        </a:spcAft>
                      </a:pPr>
                      <a:r>
                        <a:rPr lang="en-US" sz="1000" kern="0">
                          <a:effectLst/>
                        </a:rPr>
                        <a:t>2007:12 -2009:06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3224300"/>
                  </a:ext>
                </a:extLst>
              </a:tr>
              <a:tr h="1270921">
                <a:tc>
                  <a:txBody>
                    <a:bodyPr/>
                    <a:lstStyle/>
                    <a:p>
                      <a:pPr marL="0" marR="0">
                        <a:lnSpc>
                          <a:spcPct val="106000"/>
                        </a:lnSpc>
                        <a:spcBef>
                          <a:spcPts val="0"/>
                        </a:spcBef>
                        <a:spcAft>
                          <a:spcPts val="800"/>
                        </a:spcAft>
                      </a:pPr>
                      <a:r>
                        <a:rPr lang="en-US" sz="1000" kern="0">
                          <a:effectLst/>
                        </a:rPr>
                        <a:t>Shock #3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a:effectLst/>
                        </a:rPr>
                        <a:t>1.71 sigma</a:t>
                      </a:r>
                      <a:endParaRPr lang="en-US" sz="1100" kern="100">
                        <a:effectLst/>
                      </a:endParaRPr>
                    </a:p>
                    <a:p>
                      <a:pPr marL="0" marR="0">
                        <a:lnSpc>
                          <a:spcPct val="106000"/>
                        </a:lnSpc>
                        <a:spcBef>
                          <a:spcPts val="0"/>
                        </a:spcBef>
                        <a:spcAft>
                          <a:spcPts val="800"/>
                        </a:spcAft>
                      </a:pPr>
                      <a:r>
                        <a:rPr lang="en-US" sz="1000" kern="0">
                          <a:effectLst/>
                        </a:rPr>
                        <a:t>(2022:10)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dirty="0">
                          <a:effectLst/>
                        </a:rPr>
                        <a:t>Post-Covid</a:t>
                      </a:r>
                      <a:endParaRPr lang="en-US" sz="1100" kern="100" dirty="0">
                        <a:effectLst/>
                      </a:endParaRPr>
                    </a:p>
                    <a:p>
                      <a:pPr marL="0" marR="0">
                        <a:lnSpc>
                          <a:spcPct val="106000"/>
                        </a:lnSpc>
                        <a:spcBef>
                          <a:spcPts val="0"/>
                        </a:spcBef>
                        <a:spcAft>
                          <a:spcPts val="800"/>
                        </a:spcAft>
                      </a:pPr>
                      <a:r>
                        <a:rPr lang="en-US" sz="1000" kern="0" dirty="0">
                          <a:effectLst/>
                        </a:rPr>
                        <a:t>Year 2</a:t>
                      </a:r>
                      <a:endParaRPr lang="en-US" sz="1100" kern="100" dirty="0">
                        <a:effectLst/>
                      </a:endParaRPr>
                    </a:p>
                    <a:p>
                      <a:pPr marL="0" marR="0">
                        <a:lnSpc>
                          <a:spcPct val="106000"/>
                        </a:lnSpc>
                        <a:spcBef>
                          <a:spcPts val="0"/>
                        </a:spcBef>
                        <a:spcAft>
                          <a:spcPts val="800"/>
                        </a:spcAft>
                      </a:pPr>
                      <a:r>
                        <a:rPr lang="en-US" sz="1000" kern="0" dirty="0">
                          <a:effectLst/>
                        </a:rPr>
                        <a:t> 22/23:</a:t>
                      </a:r>
                      <a:endParaRPr lang="en-US" sz="1100" kern="100" dirty="0">
                        <a:effectLst/>
                      </a:endParaRPr>
                    </a:p>
                    <a:p>
                      <a:pPr marL="0" marR="0">
                        <a:lnSpc>
                          <a:spcPct val="106000"/>
                        </a:lnSpc>
                        <a:spcBef>
                          <a:spcPts val="0"/>
                        </a:spcBef>
                        <a:spcAft>
                          <a:spcPts val="800"/>
                        </a:spcAft>
                      </a:pPr>
                      <a:r>
                        <a:rPr lang="en-US" sz="1000" kern="0" dirty="0">
                          <a:effectLst/>
                        </a:rPr>
                        <a:t>2022:04 –</a:t>
                      </a:r>
                      <a:endParaRPr lang="en-US" sz="1100" kern="100" dirty="0">
                        <a:effectLst/>
                      </a:endParaRPr>
                    </a:p>
                    <a:p>
                      <a:pPr marL="0" marR="0">
                        <a:lnSpc>
                          <a:spcPct val="106000"/>
                        </a:lnSpc>
                        <a:spcBef>
                          <a:spcPts val="0"/>
                        </a:spcBef>
                        <a:spcAft>
                          <a:spcPts val="800"/>
                        </a:spcAft>
                      </a:pPr>
                      <a:r>
                        <a:rPr lang="en-US" sz="1000" kern="0" dirty="0">
                          <a:effectLst/>
                        </a:rPr>
                        <a:t>2023:03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383257"/>
                  </a:ext>
                </a:extLst>
              </a:tr>
            </a:tbl>
          </a:graphicData>
        </a:graphic>
      </p:graphicFrame>
      <p:graphicFrame>
        <p:nvGraphicFramePr>
          <p:cNvPr id="6" name="Table 5">
            <a:extLst>
              <a:ext uri="{FF2B5EF4-FFF2-40B4-BE49-F238E27FC236}">
                <a16:creationId xmlns:a16="http://schemas.microsoft.com/office/drawing/2014/main" id="{043E39F3-EC44-B04D-F870-B116FDC2DA46}"/>
              </a:ext>
            </a:extLst>
          </p:cNvPr>
          <p:cNvGraphicFramePr>
            <a:graphicFrameLocks noGrp="1"/>
          </p:cNvGraphicFramePr>
          <p:nvPr>
            <p:extLst>
              <p:ext uri="{D42A27DB-BD31-4B8C-83A1-F6EECF244321}">
                <p14:modId xmlns:p14="http://schemas.microsoft.com/office/powerpoint/2010/main" val="608227590"/>
              </p:ext>
            </p:extLst>
          </p:nvPr>
        </p:nvGraphicFramePr>
        <p:xfrm>
          <a:off x="7016707" y="1677178"/>
          <a:ext cx="3369616" cy="3504184"/>
        </p:xfrm>
        <a:graphic>
          <a:graphicData uri="http://schemas.openxmlformats.org/drawingml/2006/table">
            <a:tbl>
              <a:tblPr firstRow="1" firstCol="1" bandRow="1">
                <a:tableStyleId>{073A0DAA-6AF3-43AB-8588-CEC1D06C72B9}</a:tableStyleId>
              </a:tblPr>
              <a:tblGrid>
                <a:gridCol w="1294765">
                  <a:extLst>
                    <a:ext uri="{9D8B030D-6E8A-4147-A177-3AD203B41FA5}">
                      <a16:colId xmlns:a16="http://schemas.microsoft.com/office/drawing/2014/main" val="3824606078"/>
                    </a:ext>
                  </a:extLst>
                </a:gridCol>
                <a:gridCol w="1100455">
                  <a:extLst>
                    <a:ext uri="{9D8B030D-6E8A-4147-A177-3AD203B41FA5}">
                      <a16:colId xmlns:a16="http://schemas.microsoft.com/office/drawing/2014/main" val="2416135095"/>
                    </a:ext>
                  </a:extLst>
                </a:gridCol>
                <a:gridCol w="974396">
                  <a:extLst>
                    <a:ext uri="{9D8B030D-6E8A-4147-A177-3AD203B41FA5}">
                      <a16:colId xmlns:a16="http://schemas.microsoft.com/office/drawing/2014/main" val="348695519"/>
                    </a:ext>
                  </a:extLst>
                </a:gridCol>
              </a:tblGrid>
              <a:tr h="0">
                <a:tc gridSpan="3">
                  <a:txBody>
                    <a:bodyPr/>
                    <a:lstStyle/>
                    <a:p>
                      <a:pPr marL="0" marR="0">
                        <a:lnSpc>
                          <a:spcPct val="106000"/>
                        </a:lnSpc>
                        <a:spcBef>
                          <a:spcPts val="0"/>
                        </a:spcBef>
                        <a:spcAft>
                          <a:spcPts val="800"/>
                        </a:spcAft>
                      </a:pPr>
                      <a:r>
                        <a:rPr lang="en-US" sz="1000" kern="0" dirty="0">
                          <a:effectLst/>
                        </a:rPr>
                        <a:t>Post Intervention – Robustness Check</a:t>
                      </a:r>
                    </a:p>
                    <a:p>
                      <a:pPr marL="0" marR="0">
                        <a:lnSpc>
                          <a:spcPct val="106000"/>
                        </a:lnSpc>
                        <a:spcBef>
                          <a:spcPts val="0"/>
                        </a:spcBef>
                        <a:spcAft>
                          <a:spcPts val="800"/>
                        </a:spcAft>
                      </a:pPr>
                      <a:r>
                        <a:rPr lang="en-US" sz="1000" kern="0" dirty="0">
                          <a:effectLst/>
                        </a:rPr>
                        <a:t>(Interventions not in Final Model)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4868989"/>
                  </a:ext>
                </a:extLst>
              </a:tr>
              <a:tr h="0">
                <a:tc>
                  <a:txBody>
                    <a:bodyPr/>
                    <a:lstStyle/>
                    <a:p>
                      <a:pPr marL="0" marR="0">
                        <a:lnSpc>
                          <a:spcPct val="100000"/>
                        </a:lnSpc>
                        <a:spcBef>
                          <a:spcPts val="0"/>
                        </a:spcBef>
                        <a:spcAft>
                          <a:spcPts val="0"/>
                        </a:spcAft>
                      </a:pPr>
                      <a:r>
                        <a:rPr lang="en-US" sz="1000" kern="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000" b="1" kern="0" dirty="0">
                          <a:effectLst/>
                        </a:rPr>
                        <a:t>Largest</a:t>
                      </a:r>
                      <a:endParaRPr lang="en-US" sz="1100" b="1" kern="100" dirty="0">
                        <a:effectLst/>
                      </a:endParaRPr>
                    </a:p>
                    <a:p>
                      <a:pPr marL="0" marR="0">
                        <a:lnSpc>
                          <a:spcPct val="100000"/>
                        </a:lnSpc>
                        <a:spcBef>
                          <a:spcPts val="0"/>
                        </a:spcBef>
                        <a:spcAft>
                          <a:spcPts val="0"/>
                        </a:spcAft>
                      </a:pPr>
                      <a:r>
                        <a:rPr lang="en-US" sz="1000" b="1" kern="0" dirty="0">
                          <a:effectLst/>
                        </a:rPr>
                        <a:t>Sigma Size in Time Period</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b="1" kern="0" dirty="0">
                          <a:effectLst/>
                        </a:rPr>
                        <a:t>Time Period</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689906"/>
                  </a:ext>
                </a:extLst>
              </a:tr>
              <a:tr h="0">
                <a:tc>
                  <a:txBody>
                    <a:bodyPr/>
                    <a:lstStyle/>
                    <a:p>
                      <a:pPr marL="0" marR="0">
                        <a:lnSpc>
                          <a:spcPct val="106000"/>
                        </a:lnSpc>
                        <a:spcBef>
                          <a:spcPts val="0"/>
                        </a:spcBef>
                        <a:spcAft>
                          <a:spcPts val="800"/>
                        </a:spcAft>
                      </a:pPr>
                      <a:r>
                        <a:rPr lang="en-US" sz="1000" kern="0">
                          <a:effectLst/>
                        </a:rPr>
                        <a:t>Shock #1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dirty="0">
                          <a:effectLst/>
                        </a:rPr>
                        <a:t>-0.47 sigma </a:t>
                      </a:r>
                      <a:endParaRPr lang="en-US" sz="1100" kern="100" dirty="0">
                        <a:effectLst/>
                      </a:endParaRPr>
                    </a:p>
                    <a:p>
                      <a:pPr marL="0" marR="0">
                        <a:lnSpc>
                          <a:spcPct val="106000"/>
                        </a:lnSpc>
                        <a:spcBef>
                          <a:spcPts val="0"/>
                        </a:spcBef>
                        <a:spcAft>
                          <a:spcPts val="800"/>
                        </a:spcAft>
                      </a:pPr>
                      <a:r>
                        <a:rPr lang="en-US" sz="1000" kern="0">
                          <a:effectLst/>
                        </a:rPr>
                        <a:t>(2011:10)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a:effectLst/>
                        </a:rPr>
                        <a:t>Winter 11/12:</a:t>
                      </a:r>
                      <a:endParaRPr lang="en-US" sz="1100" kern="100">
                        <a:effectLst/>
                      </a:endParaRPr>
                    </a:p>
                    <a:p>
                      <a:pPr marL="0" marR="0">
                        <a:lnSpc>
                          <a:spcPct val="106000"/>
                        </a:lnSpc>
                        <a:spcBef>
                          <a:spcPts val="0"/>
                        </a:spcBef>
                        <a:spcAft>
                          <a:spcPts val="800"/>
                        </a:spcAft>
                      </a:pPr>
                      <a:r>
                        <a:rPr lang="en-US" sz="1000" kern="0">
                          <a:effectLst/>
                        </a:rPr>
                        <a:t>2011:10 - </a:t>
                      </a:r>
                      <a:endParaRPr lang="en-US" sz="1100" kern="100">
                        <a:effectLst/>
                      </a:endParaRPr>
                    </a:p>
                    <a:p>
                      <a:pPr marL="0" marR="0">
                        <a:lnSpc>
                          <a:spcPct val="106000"/>
                        </a:lnSpc>
                        <a:spcBef>
                          <a:spcPts val="0"/>
                        </a:spcBef>
                        <a:spcAft>
                          <a:spcPts val="800"/>
                        </a:spcAft>
                      </a:pPr>
                      <a:r>
                        <a:rPr lang="en-US" sz="1000" kern="0">
                          <a:effectLst/>
                        </a:rPr>
                        <a:t>2012:03</a:t>
                      </a:r>
                      <a:endParaRPr lang="en-US" sz="1100" kern="100">
                        <a:effectLst/>
                      </a:endParaRPr>
                    </a:p>
                    <a:p>
                      <a:pPr marL="0" marR="0">
                        <a:lnSpc>
                          <a:spcPct val="106000"/>
                        </a:lnSpc>
                        <a:spcBef>
                          <a:spcPts val="0"/>
                        </a:spcBef>
                        <a:spcAft>
                          <a:spcPts val="800"/>
                        </a:spcAft>
                      </a:pPr>
                      <a:r>
                        <a:rPr lang="en-US" sz="10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285518"/>
                  </a:ext>
                </a:extLst>
              </a:tr>
              <a:tr h="0">
                <a:tc>
                  <a:txBody>
                    <a:bodyPr/>
                    <a:lstStyle/>
                    <a:p>
                      <a:pPr marL="0" marR="0">
                        <a:lnSpc>
                          <a:spcPct val="106000"/>
                        </a:lnSpc>
                        <a:spcBef>
                          <a:spcPts val="0"/>
                        </a:spcBef>
                        <a:spcAft>
                          <a:spcPts val="800"/>
                        </a:spcAft>
                      </a:pPr>
                      <a:r>
                        <a:rPr lang="en-US" sz="1000" kern="0" dirty="0">
                          <a:effectLst/>
                        </a:rPr>
                        <a:t>Shock #2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a:effectLst/>
                        </a:rPr>
                        <a:t>-1.07 sigma</a:t>
                      </a:r>
                      <a:endParaRPr lang="en-US" sz="1100" kern="100">
                        <a:effectLst/>
                      </a:endParaRPr>
                    </a:p>
                    <a:p>
                      <a:pPr marL="0" marR="0">
                        <a:lnSpc>
                          <a:spcPct val="106000"/>
                        </a:lnSpc>
                        <a:spcBef>
                          <a:spcPts val="0"/>
                        </a:spcBef>
                        <a:spcAft>
                          <a:spcPts val="800"/>
                        </a:spcAft>
                      </a:pPr>
                      <a:r>
                        <a:rPr lang="en-US" sz="1000" kern="0">
                          <a:effectLst/>
                        </a:rPr>
                        <a:t>(2008:10)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a:effectLst/>
                        </a:rPr>
                        <a:t>Great Recession 07/08/09:</a:t>
                      </a:r>
                      <a:endParaRPr lang="en-US" sz="1100" kern="100">
                        <a:effectLst/>
                      </a:endParaRPr>
                    </a:p>
                    <a:p>
                      <a:pPr marL="0" marR="0">
                        <a:lnSpc>
                          <a:spcPct val="106000"/>
                        </a:lnSpc>
                        <a:spcBef>
                          <a:spcPts val="0"/>
                        </a:spcBef>
                        <a:spcAft>
                          <a:spcPts val="800"/>
                        </a:spcAft>
                      </a:pPr>
                      <a:r>
                        <a:rPr lang="en-US" sz="1000" kern="0">
                          <a:effectLst/>
                        </a:rPr>
                        <a:t>2007:12 -2009:06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643626"/>
                  </a:ext>
                </a:extLst>
              </a:tr>
              <a:tr h="0">
                <a:tc>
                  <a:txBody>
                    <a:bodyPr/>
                    <a:lstStyle/>
                    <a:p>
                      <a:pPr marL="0" marR="0">
                        <a:lnSpc>
                          <a:spcPct val="106000"/>
                        </a:lnSpc>
                        <a:spcBef>
                          <a:spcPts val="0"/>
                        </a:spcBef>
                        <a:spcAft>
                          <a:spcPts val="800"/>
                        </a:spcAft>
                      </a:pPr>
                      <a:r>
                        <a:rPr lang="en-US" sz="1000" kern="0" dirty="0">
                          <a:effectLst/>
                        </a:rPr>
                        <a:t>Shock #3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a:effectLst/>
                        </a:rPr>
                        <a:t>1.19 sigma</a:t>
                      </a:r>
                      <a:endParaRPr lang="en-US" sz="1100" kern="100">
                        <a:effectLst/>
                      </a:endParaRPr>
                    </a:p>
                    <a:p>
                      <a:pPr marL="0" marR="0">
                        <a:lnSpc>
                          <a:spcPct val="106000"/>
                        </a:lnSpc>
                        <a:spcBef>
                          <a:spcPts val="0"/>
                        </a:spcBef>
                        <a:spcAft>
                          <a:spcPts val="800"/>
                        </a:spcAft>
                      </a:pPr>
                      <a:r>
                        <a:rPr lang="en-US" sz="1000" kern="0">
                          <a:effectLst/>
                        </a:rPr>
                        <a:t>(2022:10)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800"/>
                        </a:spcAft>
                      </a:pPr>
                      <a:r>
                        <a:rPr lang="en-US" sz="1000" kern="0" dirty="0">
                          <a:effectLst/>
                        </a:rPr>
                        <a:t>Post-Covid</a:t>
                      </a:r>
                      <a:endParaRPr lang="en-US" sz="1100" kern="100" dirty="0">
                        <a:effectLst/>
                      </a:endParaRPr>
                    </a:p>
                    <a:p>
                      <a:pPr marL="0" marR="0">
                        <a:lnSpc>
                          <a:spcPct val="106000"/>
                        </a:lnSpc>
                        <a:spcBef>
                          <a:spcPts val="0"/>
                        </a:spcBef>
                        <a:spcAft>
                          <a:spcPts val="800"/>
                        </a:spcAft>
                      </a:pPr>
                      <a:r>
                        <a:rPr lang="en-US" sz="1000" kern="0" dirty="0">
                          <a:effectLst/>
                        </a:rPr>
                        <a:t>Year 2 22/23:</a:t>
                      </a:r>
                      <a:endParaRPr lang="en-US" sz="1100" kern="100" dirty="0">
                        <a:effectLst/>
                      </a:endParaRPr>
                    </a:p>
                    <a:p>
                      <a:pPr marL="0" marR="0">
                        <a:lnSpc>
                          <a:spcPct val="106000"/>
                        </a:lnSpc>
                        <a:spcBef>
                          <a:spcPts val="0"/>
                        </a:spcBef>
                        <a:spcAft>
                          <a:spcPts val="800"/>
                        </a:spcAft>
                      </a:pPr>
                      <a:r>
                        <a:rPr lang="en-US" sz="1000" kern="0" dirty="0">
                          <a:effectLst/>
                        </a:rPr>
                        <a:t>2022:04 –</a:t>
                      </a:r>
                      <a:endParaRPr lang="en-US" sz="1100" kern="100" dirty="0">
                        <a:effectLst/>
                      </a:endParaRPr>
                    </a:p>
                    <a:p>
                      <a:pPr marL="0" marR="0">
                        <a:lnSpc>
                          <a:spcPct val="106000"/>
                        </a:lnSpc>
                        <a:spcBef>
                          <a:spcPts val="0"/>
                        </a:spcBef>
                        <a:spcAft>
                          <a:spcPts val="800"/>
                        </a:spcAft>
                      </a:pPr>
                      <a:r>
                        <a:rPr lang="en-US" sz="1000" kern="0" dirty="0">
                          <a:effectLst/>
                        </a:rPr>
                        <a:t>2023:03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2601154"/>
                  </a:ext>
                </a:extLst>
              </a:tr>
            </a:tbl>
          </a:graphicData>
        </a:graphic>
      </p:graphicFrame>
      <p:sp>
        <p:nvSpPr>
          <p:cNvPr id="7" name="Rectangle 1">
            <a:extLst>
              <a:ext uri="{FF2B5EF4-FFF2-40B4-BE49-F238E27FC236}">
                <a16:creationId xmlns:a16="http://schemas.microsoft.com/office/drawing/2014/main" id="{C48240AD-D7F8-1969-7C01-C5648C47B554}"/>
              </a:ext>
            </a:extLst>
          </p:cNvPr>
          <p:cNvSpPr>
            <a:spLocks noChangeArrowheads="1"/>
          </p:cNvSpPr>
          <p:nvPr/>
        </p:nvSpPr>
        <p:spPr bwMode="auto">
          <a:xfrm>
            <a:off x="1595030" y="12986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149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DB2-FCF4-475F-B46A-013FFA3B7B84}"/>
              </a:ext>
            </a:extLst>
          </p:cNvPr>
          <p:cNvSpPr>
            <a:spLocks noGrp="1"/>
          </p:cNvSpPr>
          <p:nvPr>
            <p:ph type="title"/>
          </p:nvPr>
        </p:nvSpPr>
        <p:spPr>
          <a:xfrm>
            <a:off x="536028" y="374635"/>
            <a:ext cx="11273396" cy="742184"/>
          </a:xfrm>
        </p:spPr>
        <p:txBody>
          <a:bodyPr/>
          <a:lstStyle/>
          <a:p>
            <a:pPr algn="ctr"/>
            <a:r>
              <a:rPr lang="en-US" sz="3500" dirty="0"/>
              <a:t>Structural Regression - Median Home Price</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DB578F45-D38C-422E-89B9-EE3A3D6C44E0}"/>
                  </a:ext>
                </a:extLst>
              </p:cNvPr>
              <p:cNvSpPr>
                <a:spLocks noGrp="1"/>
              </p:cNvSpPr>
              <p:nvPr>
                <p:ph type="body" sz="quarter" idx="10"/>
              </p:nvPr>
            </p:nvSpPr>
            <p:spPr>
              <a:xfrm>
                <a:off x="609600" y="1309689"/>
                <a:ext cx="5299316" cy="658101"/>
              </a:xfrm>
            </p:spPr>
            <p:txBody>
              <a:bodyPr/>
              <a:lstStyle/>
              <a:p>
                <a:pPr algn="ctr"/>
                <a:r>
                  <a:rPr lang="en-US" i="0" dirty="0"/>
                  <a:t>Dependent Variable: </a:t>
                </a:r>
                <a:r>
                  <a:rPr lang="el-GR" i="0" dirty="0"/>
                  <a:t>%</a:t>
                </a:r>
                <a:r>
                  <a:rPr lang="en-US" i="0" dirty="0"/>
                  <a:t> </a:t>
                </a:r>
                <a14:m>
                  <m:oMath xmlns:m="http://schemas.openxmlformats.org/officeDocument/2006/math">
                    <m:sSub>
                      <m:sSubPr>
                        <m:ctrlPr>
                          <a:rPr lang="el-GR" i="1" smtClean="0">
                            <a:latin typeface="Cambria Math" panose="02040503050406030204" pitchFamily="18" charset="0"/>
                          </a:rPr>
                        </m:ctrlPr>
                      </m:sSubPr>
                      <m:e>
                        <m:r>
                          <m:rPr>
                            <m:nor/>
                          </m:rPr>
                          <a:rPr lang="el-GR" i="0" dirty="0"/>
                          <m:t>Δ</m:t>
                        </m:r>
                      </m:e>
                      <m:sub>
                        <m:r>
                          <a:rPr lang="en-US" b="1" i="0" smtClean="0">
                            <a:latin typeface="Cambria Math" panose="02040503050406030204" pitchFamily="18" charset="0"/>
                          </a:rPr>
                          <m:t>𝟏𝟐</m:t>
                        </m:r>
                      </m:sub>
                    </m:sSub>
                  </m:oMath>
                </a14:m>
                <a:r>
                  <a:rPr lang="en-US" i="0" dirty="0"/>
                  <a:t> Median Home Price</a:t>
                </a:r>
              </a:p>
            </p:txBody>
          </p:sp>
        </mc:Choice>
        <mc:Fallback xmlns="">
          <p:sp>
            <p:nvSpPr>
              <p:cNvPr id="4" name="Text Placeholder 3">
                <a:extLst>
                  <a:ext uri="{FF2B5EF4-FFF2-40B4-BE49-F238E27FC236}">
                    <a16:creationId xmlns:a16="http://schemas.microsoft.com/office/drawing/2014/main" id="{DB578F45-D38C-422E-89B9-EE3A3D6C44E0}"/>
                  </a:ext>
                </a:extLst>
              </p:cNvPr>
              <p:cNvSpPr>
                <a:spLocks noGrp="1" noRot="1" noChangeAspect="1" noMove="1" noResize="1" noEditPoints="1" noAdjustHandles="1" noChangeArrowheads="1" noChangeShapeType="1" noTextEdit="1"/>
              </p:cNvSpPr>
              <p:nvPr>
                <p:ph type="body" sz="quarter" idx="10"/>
              </p:nvPr>
            </p:nvSpPr>
            <p:spPr>
              <a:xfrm>
                <a:off x="609600" y="1309689"/>
                <a:ext cx="5299316" cy="658101"/>
              </a:xfrm>
              <a:blipFill>
                <a:blip r:embed="rId3"/>
                <a:stretch>
                  <a:fillRect t="-5556"/>
                </a:stretch>
              </a:blipFill>
            </p:spPr>
            <p:txBody>
              <a:bodyPr/>
              <a:lstStyle/>
              <a:p>
                <a:r>
                  <a:rPr lang="en-US">
                    <a:noFill/>
                  </a:rPr>
                  <a:t> </a:t>
                </a:r>
              </a:p>
            </p:txBody>
          </p:sp>
        </mc:Fallback>
      </mc:AlternateContent>
      <p:pic>
        <p:nvPicPr>
          <p:cNvPr id="10" name="Picture 9" descr="A graph of different colored lines&#10;&#10;Description automatically generated">
            <a:extLst>
              <a:ext uri="{FF2B5EF4-FFF2-40B4-BE49-F238E27FC236}">
                <a16:creationId xmlns:a16="http://schemas.microsoft.com/office/drawing/2014/main" id="{02FC83B8-0625-5621-67BC-9B31B6CD7E81}"/>
              </a:ext>
            </a:extLst>
          </p:cNvPr>
          <p:cNvPicPr>
            <a:picLocks noChangeAspect="1"/>
          </p:cNvPicPr>
          <p:nvPr/>
        </p:nvPicPr>
        <p:blipFill>
          <a:blip r:embed="rId4"/>
          <a:stretch>
            <a:fillRect/>
          </a:stretch>
        </p:blipFill>
        <p:spPr>
          <a:xfrm>
            <a:off x="668385" y="2077782"/>
            <a:ext cx="5295530" cy="3205291"/>
          </a:xfrm>
          <a:prstGeom prst="rect">
            <a:avLst/>
          </a:prstGeom>
        </p:spPr>
      </p:pic>
      <p:pic>
        <p:nvPicPr>
          <p:cNvPr id="12" name="Picture 11" descr="A screenshot of a graph&#10;&#10;Description automatically generated">
            <a:extLst>
              <a:ext uri="{FF2B5EF4-FFF2-40B4-BE49-F238E27FC236}">
                <a16:creationId xmlns:a16="http://schemas.microsoft.com/office/drawing/2014/main" id="{1D07D2E5-ECCC-8BEE-88C8-9AF4F8133C1E}"/>
              </a:ext>
            </a:extLst>
          </p:cNvPr>
          <p:cNvPicPr>
            <a:picLocks noChangeAspect="1"/>
          </p:cNvPicPr>
          <p:nvPr/>
        </p:nvPicPr>
        <p:blipFill>
          <a:blip r:embed="rId5"/>
          <a:stretch>
            <a:fillRect/>
          </a:stretch>
        </p:blipFill>
        <p:spPr>
          <a:xfrm>
            <a:off x="6764515" y="1229651"/>
            <a:ext cx="4291783" cy="4191219"/>
          </a:xfrm>
          <a:prstGeom prst="rect">
            <a:avLst/>
          </a:prstGeom>
        </p:spPr>
      </p:pic>
    </p:spTree>
    <p:extLst>
      <p:ext uri="{BB962C8B-B14F-4D97-AF65-F5344CB8AC3E}">
        <p14:creationId xmlns:p14="http://schemas.microsoft.com/office/powerpoint/2010/main" val="2131888204"/>
      </p:ext>
    </p:extLst>
  </p:cSld>
  <p:clrMapOvr>
    <a:masterClrMapping/>
  </p:clrMapOvr>
</p:sld>
</file>

<file path=ppt/theme/theme1.xml><?xml version="1.0" encoding="utf-8"?>
<a:theme xmlns:a="http://schemas.openxmlformats.org/drawingml/2006/main" name="CLU-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defRPr sz="2000" b="1" i="1" dirty="0" smtClean="0">
            <a:solidFill>
              <a:srgbClr val="6A4C92"/>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CLU-PowerPoint-Template</Template>
  <TotalTime>9620</TotalTime>
  <Words>2449</Words>
  <Application>Microsoft Macintosh PowerPoint</Application>
  <PresentationFormat>Widescreen</PresentationFormat>
  <Paragraphs>403</Paragraphs>
  <Slides>30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Bookman Old Style</vt:lpstr>
      <vt:lpstr>Calibri</vt:lpstr>
      <vt:lpstr>Cambria Math</vt:lpstr>
      <vt:lpstr>Times New Roman</vt:lpstr>
      <vt:lpstr>Verdana</vt:lpstr>
      <vt:lpstr>CLU-PowerPoint-Template</vt:lpstr>
      <vt:lpstr>Forecasting the Seattle (King Co.) Housing Market</vt:lpstr>
      <vt:lpstr>Motivation</vt:lpstr>
      <vt:lpstr>Single Family Home - Median Sale Price</vt:lpstr>
      <vt:lpstr>Data</vt:lpstr>
      <vt:lpstr>Data Prep</vt:lpstr>
      <vt:lpstr>Stochastic Properties of KDV</vt:lpstr>
      <vt:lpstr>Median Home Price:  Regression</vt:lpstr>
      <vt:lpstr>Median Home Price:  Interventions</vt:lpstr>
      <vt:lpstr>Structural Regression - Median Home Price</vt:lpstr>
      <vt:lpstr>Median Home Price: Regression</vt:lpstr>
      <vt:lpstr>Structural Model Flowchart</vt:lpstr>
      <vt:lpstr>Exogenous Variable Forecasts</vt:lpstr>
      <vt:lpstr>Exogenous Variable Forecasts</vt:lpstr>
      <vt:lpstr>Structural Forecast – Median Home Price</vt:lpstr>
      <vt:lpstr>VAR Specification for Competing Forecast</vt:lpstr>
      <vt:lpstr>Subjective Forecast – Median Home Price</vt:lpstr>
      <vt:lpstr>ARIMA Model For KING_PMED$: (1,1,1) + (0,1,1) </vt:lpstr>
      <vt:lpstr>Median Home Price OOS Forecasts Comparison</vt:lpstr>
      <vt:lpstr>Median Home Price – IS Root SE Errors</vt:lpstr>
      <vt:lpstr>Median Home Price – IS APE Errors</vt:lpstr>
      <vt:lpstr>IS RMSE Analysis</vt:lpstr>
      <vt:lpstr>IS MAPE Analysis</vt:lpstr>
      <vt:lpstr>In-Sample Combination Forecasts (RMSE)</vt:lpstr>
      <vt:lpstr>Out-of-Sample Combination Forecasts</vt:lpstr>
      <vt:lpstr>Conclusion: In-Sample Error Performance</vt:lpstr>
      <vt:lpstr>Conclusion: Preferred Forecast</vt:lpstr>
      <vt:lpstr>Potential Improvements (Low Effort)</vt:lpstr>
      <vt:lpstr>Potential Improvements (High Effort)</vt:lpstr>
      <vt:lpstr>FIN</vt:lpstr>
      <vt:lpstr>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Kane, Jill</dc:creator>
  <cp:lastModifiedBy>Klatt, Andrew</cp:lastModifiedBy>
  <cp:revision>199</cp:revision>
  <dcterms:created xsi:type="dcterms:W3CDTF">2015-07-06T17:44:40Z</dcterms:created>
  <dcterms:modified xsi:type="dcterms:W3CDTF">2023-08-04T04:11:07Z</dcterms:modified>
</cp:coreProperties>
</file>